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492" r:id="rId2"/>
    <p:sldId id="1972" r:id="rId3"/>
    <p:sldId id="4258" r:id="rId4"/>
    <p:sldId id="4229" r:id="rId5"/>
    <p:sldId id="4260" r:id="rId6"/>
    <p:sldId id="4259" r:id="rId7"/>
    <p:sldId id="4230" r:id="rId8"/>
    <p:sldId id="4261" r:id="rId9"/>
    <p:sldId id="4262" r:id="rId10"/>
    <p:sldId id="4263" r:id="rId11"/>
    <p:sldId id="4264" r:id="rId12"/>
    <p:sldId id="4265" r:id="rId13"/>
    <p:sldId id="4266" r:id="rId14"/>
    <p:sldId id="4267" r:id="rId15"/>
    <p:sldId id="4268" r:id="rId16"/>
    <p:sldId id="4269" r:id="rId17"/>
    <p:sldId id="4270" r:id="rId18"/>
    <p:sldId id="4272" r:id="rId19"/>
    <p:sldId id="4271" r:id="rId20"/>
    <p:sldId id="4242" r:id="rId21"/>
    <p:sldId id="4248" r:id="rId22"/>
    <p:sldId id="4254" r:id="rId23"/>
    <p:sldId id="4250" r:id="rId24"/>
    <p:sldId id="271" r:id="rId25"/>
    <p:sldId id="3174" r:id="rId26"/>
    <p:sldId id="4273" r:id="rId27"/>
    <p:sldId id="3172" r:id="rId28"/>
    <p:sldId id="4274" r:id="rId29"/>
    <p:sldId id="3227" r:id="rId30"/>
    <p:sldId id="4275" r:id="rId31"/>
    <p:sldId id="4276" r:id="rId32"/>
    <p:sldId id="4291" r:id="rId33"/>
    <p:sldId id="4292" r:id="rId34"/>
    <p:sldId id="4293" r:id="rId35"/>
    <p:sldId id="4294" r:id="rId36"/>
    <p:sldId id="4247" r:id="rId37"/>
    <p:sldId id="4295" r:id="rId38"/>
    <p:sldId id="4296" r:id="rId39"/>
    <p:sldId id="4297" r:id="rId40"/>
    <p:sldId id="4298" r:id="rId41"/>
    <p:sldId id="4299" r:id="rId42"/>
    <p:sldId id="4300" r:id="rId43"/>
    <p:sldId id="4301" r:id="rId44"/>
    <p:sldId id="4277" r:id="rId45"/>
    <p:sldId id="4278" r:id="rId46"/>
    <p:sldId id="4279" r:id="rId47"/>
    <p:sldId id="4280" r:id="rId48"/>
    <p:sldId id="4281" r:id="rId49"/>
    <p:sldId id="4283" r:id="rId50"/>
    <p:sldId id="4284" r:id="rId51"/>
    <p:sldId id="4302" r:id="rId52"/>
    <p:sldId id="4285" r:id="rId53"/>
    <p:sldId id="3213" r:id="rId54"/>
    <p:sldId id="3214" r:id="rId55"/>
    <p:sldId id="4303" r:id="rId56"/>
    <p:sldId id="4289" r:id="rId57"/>
    <p:sldId id="4304" r:id="rId58"/>
    <p:sldId id="4243" r:id="rId59"/>
    <p:sldId id="4305" r:id="rId60"/>
    <p:sldId id="4306" r:id="rId61"/>
    <p:sldId id="4307" r:id="rId62"/>
    <p:sldId id="4308" r:id="rId63"/>
    <p:sldId id="2973" r:id="rId64"/>
    <p:sldId id="681" r:id="rId65"/>
    <p:sldId id="4309" r:id="rId66"/>
    <p:sldId id="4310" r:id="rId67"/>
    <p:sldId id="4256" r:id="rId68"/>
    <p:sldId id="4257" r:id="rId69"/>
    <p:sldId id="1949"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4" autoAdjust="0"/>
    <p:restoredTop sz="94660"/>
  </p:normalViewPr>
  <p:slideViewPr>
    <p:cSldViewPr snapToGrid="0">
      <p:cViewPr>
        <p:scale>
          <a:sx n="75" d="100"/>
          <a:sy n="75" d="100"/>
        </p:scale>
        <p:origin x="965"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C3F0F-0991-4780-B9A6-0B19271B96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B4F55B-2879-460C-BB29-F72B0E174D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0B7F60-FEC0-4EC7-9D0F-9D9B9CBB2050}"/>
              </a:ext>
            </a:extLst>
          </p:cNvPr>
          <p:cNvSpPr>
            <a:spLocks noGrp="1"/>
          </p:cNvSpPr>
          <p:nvPr>
            <p:ph type="dt" sz="half" idx="10"/>
          </p:nvPr>
        </p:nvSpPr>
        <p:spPr/>
        <p:txBody>
          <a:bodyPr/>
          <a:lstStyle/>
          <a:p>
            <a:fld id="{710FC536-2E90-4A16-91A0-8E71C9153759}" type="datetimeFigureOut">
              <a:rPr lang="en-US" smtClean="0"/>
              <a:t>7/25/2024</a:t>
            </a:fld>
            <a:endParaRPr lang="en-US"/>
          </a:p>
        </p:txBody>
      </p:sp>
      <p:sp>
        <p:nvSpPr>
          <p:cNvPr id="5" name="Footer Placeholder 4">
            <a:extLst>
              <a:ext uri="{FF2B5EF4-FFF2-40B4-BE49-F238E27FC236}">
                <a16:creationId xmlns:a16="http://schemas.microsoft.com/office/drawing/2014/main" id="{C6648696-B15D-4DF7-9F2C-C254CEA9C6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70645A-FD4E-41AB-8C7D-0EBA5EB9CE19}"/>
              </a:ext>
            </a:extLst>
          </p:cNvPr>
          <p:cNvSpPr>
            <a:spLocks noGrp="1"/>
          </p:cNvSpPr>
          <p:nvPr>
            <p:ph type="sldNum" sz="quarter" idx="12"/>
          </p:nvPr>
        </p:nvSpPr>
        <p:spPr/>
        <p:txBody>
          <a:bodyPr/>
          <a:lstStyle/>
          <a:p>
            <a:fld id="{E4F29317-3A19-480E-B30B-3A90E0A4D459}" type="slidenum">
              <a:rPr lang="en-US" smtClean="0"/>
              <a:t>‹#›</a:t>
            </a:fld>
            <a:endParaRPr lang="en-US"/>
          </a:p>
        </p:txBody>
      </p:sp>
    </p:spTree>
    <p:extLst>
      <p:ext uri="{BB962C8B-B14F-4D97-AF65-F5344CB8AC3E}">
        <p14:creationId xmlns:p14="http://schemas.microsoft.com/office/powerpoint/2010/main" val="4090344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D704D-300C-4A65-A415-62FFF02C89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D30551-FD4A-4728-8756-6D78699E5A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9D4669-88F9-4D49-AC28-60B1AE0CB80C}"/>
              </a:ext>
            </a:extLst>
          </p:cNvPr>
          <p:cNvSpPr>
            <a:spLocks noGrp="1"/>
          </p:cNvSpPr>
          <p:nvPr>
            <p:ph type="dt" sz="half" idx="10"/>
          </p:nvPr>
        </p:nvSpPr>
        <p:spPr/>
        <p:txBody>
          <a:bodyPr/>
          <a:lstStyle/>
          <a:p>
            <a:fld id="{710FC536-2E90-4A16-91A0-8E71C9153759}" type="datetimeFigureOut">
              <a:rPr lang="en-US" smtClean="0"/>
              <a:t>7/25/2024</a:t>
            </a:fld>
            <a:endParaRPr lang="en-US"/>
          </a:p>
        </p:txBody>
      </p:sp>
      <p:sp>
        <p:nvSpPr>
          <p:cNvPr id="5" name="Footer Placeholder 4">
            <a:extLst>
              <a:ext uri="{FF2B5EF4-FFF2-40B4-BE49-F238E27FC236}">
                <a16:creationId xmlns:a16="http://schemas.microsoft.com/office/drawing/2014/main" id="{D2469BEF-88C3-43AA-8A11-122E89AFE4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3D1345-5B51-4B46-AA4A-27AF87BBB8C2}"/>
              </a:ext>
            </a:extLst>
          </p:cNvPr>
          <p:cNvSpPr>
            <a:spLocks noGrp="1"/>
          </p:cNvSpPr>
          <p:nvPr>
            <p:ph type="sldNum" sz="quarter" idx="12"/>
          </p:nvPr>
        </p:nvSpPr>
        <p:spPr/>
        <p:txBody>
          <a:bodyPr/>
          <a:lstStyle/>
          <a:p>
            <a:fld id="{E4F29317-3A19-480E-B30B-3A90E0A4D459}" type="slidenum">
              <a:rPr lang="en-US" smtClean="0"/>
              <a:t>‹#›</a:t>
            </a:fld>
            <a:endParaRPr lang="en-US"/>
          </a:p>
        </p:txBody>
      </p:sp>
    </p:spTree>
    <p:extLst>
      <p:ext uri="{BB962C8B-B14F-4D97-AF65-F5344CB8AC3E}">
        <p14:creationId xmlns:p14="http://schemas.microsoft.com/office/powerpoint/2010/main" val="594183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2A585-79E5-49CC-B5C9-4E3D5E15F4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61CF5E-D133-4400-B197-21106339E6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F48337-8E24-4738-A1A8-A2272CD943BA}"/>
              </a:ext>
            </a:extLst>
          </p:cNvPr>
          <p:cNvSpPr>
            <a:spLocks noGrp="1"/>
          </p:cNvSpPr>
          <p:nvPr>
            <p:ph type="dt" sz="half" idx="10"/>
          </p:nvPr>
        </p:nvSpPr>
        <p:spPr/>
        <p:txBody>
          <a:bodyPr/>
          <a:lstStyle/>
          <a:p>
            <a:fld id="{710FC536-2E90-4A16-91A0-8E71C9153759}" type="datetimeFigureOut">
              <a:rPr lang="en-US" smtClean="0"/>
              <a:t>7/25/2024</a:t>
            </a:fld>
            <a:endParaRPr lang="en-US"/>
          </a:p>
        </p:txBody>
      </p:sp>
      <p:sp>
        <p:nvSpPr>
          <p:cNvPr id="5" name="Footer Placeholder 4">
            <a:extLst>
              <a:ext uri="{FF2B5EF4-FFF2-40B4-BE49-F238E27FC236}">
                <a16:creationId xmlns:a16="http://schemas.microsoft.com/office/drawing/2014/main" id="{6833406C-FE5B-46AC-876C-F893EF8838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925F59-FCCA-4F81-B415-7C2F5457CF77}"/>
              </a:ext>
            </a:extLst>
          </p:cNvPr>
          <p:cNvSpPr>
            <a:spLocks noGrp="1"/>
          </p:cNvSpPr>
          <p:nvPr>
            <p:ph type="sldNum" sz="quarter" idx="12"/>
          </p:nvPr>
        </p:nvSpPr>
        <p:spPr/>
        <p:txBody>
          <a:bodyPr/>
          <a:lstStyle/>
          <a:p>
            <a:fld id="{E4F29317-3A19-480E-B30B-3A90E0A4D459}" type="slidenum">
              <a:rPr lang="en-US" smtClean="0"/>
              <a:t>‹#›</a:t>
            </a:fld>
            <a:endParaRPr lang="en-US"/>
          </a:p>
        </p:txBody>
      </p:sp>
    </p:spTree>
    <p:extLst>
      <p:ext uri="{BB962C8B-B14F-4D97-AF65-F5344CB8AC3E}">
        <p14:creationId xmlns:p14="http://schemas.microsoft.com/office/powerpoint/2010/main" val="2464899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2295F-CDAE-446A-91D8-767E5E3EA0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DC24C9-18DC-4F3C-9EA1-D626040E37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168810-52F8-4FEF-8DF8-0848F1CEAE99}"/>
              </a:ext>
            </a:extLst>
          </p:cNvPr>
          <p:cNvSpPr>
            <a:spLocks noGrp="1"/>
          </p:cNvSpPr>
          <p:nvPr>
            <p:ph type="dt" sz="half" idx="10"/>
          </p:nvPr>
        </p:nvSpPr>
        <p:spPr/>
        <p:txBody>
          <a:bodyPr/>
          <a:lstStyle/>
          <a:p>
            <a:fld id="{710FC536-2E90-4A16-91A0-8E71C9153759}" type="datetimeFigureOut">
              <a:rPr lang="en-US" smtClean="0"/>
              <a:t>7/25/2024</a:t>
            </a:fld>
            <a:endParaRPr lang="en-US"/>
          </a:p>
        </p:txBody>
      </p:sp>
      <p:sp>
        <p:nvSpPr>
          <p:cNvPr id="5" name="Footer Placeholder 4">
            <a:extLst>
              <a:ext uri="{FF2B5EF4-FFF2-40B4-BE49-F238E27FC236}">
                <a16:creationId xmlns:a16="http://schemas.microsoft.com/office/drawing/2014/main" id="{D6763926-640D-495D-84B1-57319BAC5F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590625-3785-4549-9E7D-B5E040729085}"/>
              </a:ext>
            </a:extLst>
          </p:cNvPr>
          <p:cNvSpPr>
            <a:spLocks noGrp="1"/>
          </p:cNvSpPr>
          <p:nvPr>
            <p:ph type="sldNum" sz="quarter" idx="12"/>
          </p:nvPr>
        </p:nvSpPr>
        <p:spPr/>
        <p:txBody>
          <a:bodyPr/>
          <a:lstStyle/>
          <a:p>
            <a:fld id="{E4F29317-3A19-480E-B30B-3A90E0A4D459}" type="slidenum">
              <a:rPr lang="en-US" smtClean="0"/>
              <a:t>‹#›</a:t>
            </a:fld>
            <a:endParaRPr lang="en-US"/>
          </a:p>
        </p:txBody>
      </p:sp>
    </p:spTree>
    <p:extLst>
      <p:ext uri="{BB962C8B-B14F-4D97-AF65-F5344CB8AC3E}">
        <p14:creationId xmlns:p14="http://schemas.microsoft.com/office/powerpoint/2010/main" val="1226225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E540E-8229-41FE-95B3-75E26328C7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45F532-3F6A-45A2-859B-3C791ABACD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75315D-BEF5-4270-808C-2C1DBA9A7598}"/>
              </a:ext>
            </a:extLst>
          </p:cNvPr>
          <p:cNvSpPr>
            <a:spLocks noGrp="1"/>
          </p:cNvSpPr>
          <p:nvPr>
            <p:ph type="dt" sz="half" idx="10"/>
          </p:nvPr>
        </p:nvSpPr>
        <p:spPr/>
        <p:txBody>
          <a:bodyPr/>
          <a:lstStyle/>
          <a:p>
            <a:fld id="{710FC536-2E90-4A16-91A0-8E71C9153759}" type="datetimeFigureOut">
              <a:rPr lang="en-US" smtClean="0"/>
              <a:t>7/25/2024</a:t>
            </a:fld>
            <a:endParaRPr lang="en-US"/>
          </a:p>
        </p:txBody>
      </p:sp>
      <p:sp>
        <p:nvSpPr>
          <p:cNvPr id="5" name="Footer Placeholder 4">
            <a:extLst>
              <a:ext uri="{FF2B5EF4-FFF2-40B4-BE49-F238E27FC236}">
                <a16:creationId xmlns:a16="http://schemas.microsoft.com/office/drawing/2014/main" id="{563B080F-B1EB-4AFC-9C60-584E048287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8F4311-5731-47DF-A513-A10E418CFA21}"/>
              </a:ext>
            </a:extLst>
          </p:cNvPr>
          <p:cNvSpPr>
            <a:spLocks noGrp="1"/>
          </p:cNvSpPr>
          <p:nvPr>
            <p:ph type="sldNum" sz="quarter" idx="12"/>
          </p:nvPr>
        </p:nvSpPr>
        <p:spPr/>
        <p:txBody>
          <a:bodyPr/>
          <a:lstStyle/>
          <a:p>
            <a:fld id="{E4F29317-3A19-480E-B30B-3A90E0A4D459}" type="slidenum">
              <a:rPr lang="en-US" smtClean="0"/>
              <a:t>‹#›</a:t>
            </a:fld>
            <a:endParaRPr lang="en-US"/>
          </a:p>
        </p:txBody>
      </p:sp>
    </p:spTree>
    <p:extLst>
      <p:ext uri="{BB962C8B-B14F-4D97-AF65-F5344CB8AC3E}">
        <p14:creationId xmlns:p14="http://schemas.microsoft.com/office/powerpoint/2010/main" val="1172665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E4E92-5EBF-4352-BFEC-52F8109763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EA31D1-D214-408D-881E-6DE1825381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CD3018-DAA8-44AA-865D-855B999110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5FDBDA-3949-4E91-B23A-389B065A2A37}"/>
              </a:ext>
            </a:extLst>
          </p:cNvPr>
          <p:cNvSpPr>
            <a:spLocks noGrp="1"/>
          </p:cNvSpPr>
          <p:nvPr>
            <p:ph type="dt" sz="half" idx="10"/>
          </p:nvPr>
        </p:nvSpPr>
        <p:spPr/>
        <p:txBody>
          <a:bodyPr/>
          <a:lstStyle/>
          <a:p>
            <a:fld id="{710FC536-2E90-4A16-91A0-8E71C9153759}" type="datetimeFigureOut">
              <a:rPr lang="en-US" smtClean="0"/>
              <a:t>7/25/2024</a:t>
            </a:fld>
            <a:endParaRPr lang="en-US"/>
          </a:p>
        </p:txBody>
      </p:sp>
      <p:sp>
        <p:nvSpPr>
          <p:cNvPr id="6" name="Footer Placeholder 5">
            <a:extLst>
              <a:ext uri="{FF2B5EF4-FFF2-40B4-BE49-F238E27FC236}">
                <a16:creationId xmlns:a16="http://schemas.microsoft.com/office/drawing/2014/main" id="{9FDF644B-5C36-4580-9003-12D11B9237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17B221-D689-41D9-AB39-8E38293FF755}"/>
              </a:ext>
            </a:extLst>
          </p:cNvPr>
          <p:cNvSpPr>
            <a:spLocks noGrp="1"/>
          </p:cNvSpPr>
          <p:nvPr>
            <p:ph type="sldNum" sz="quarter" idx="12"/>
          </p:nvPr>
        </p:nvSpPr>
        <p:spPr/>
        <p:txBody>
          <a:bodyPr/>
          <a:lstStyle/>
          <a:p>
            <a:fld id="{E4F29317-3A19-480E-B30B-3A90E0A4D459}" type="slidenum">
              <a:rPr lang="en-US" smtClean="0"/>
              <a:t>‹#›</a:t>
            </a:fld>
            <a:endParaRPr lang="en-US"/>
          </a:p>
        </p:txBody>
      </p:sp>
    </p:spTree>
    <p:extLst>
      <p:ext uri="{BB962C8B-B14F-4D97-AF65-F5344CB8AC3E}">
        <p14:creationId xmlns:p14="http://schemas.microsoft.com/office/powerpoint/2010/main" val="1151957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9E95E-1EDC-4C50-A31E-BC93CE185B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4AEE76-8CE2-4D64-9E39-EAA1E750E4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335850-26CC-43BB-99CA-59B5E8ACCA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1E9112-2686-4BAF-B162-63553965C9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7F2D7E-4EA6-487E-AD20-9F8AFAE8C3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C675EF-E6B8-4464-A564-BCCEABADCA73}"/>
              </a:ext>
            </a:extLst>
          </p:cNvPr>
          <p:cNvSpPr>
            <a:spLocks noGrp="1"/>
          </p:cNvSpPr>
          <p:nvPr>
            <p:ph type="dt" sz="half" idx="10"/>
          </p:nvPr>
        </p:nvSpPr>
        <p:spPr/>
        <p:txBody>
          <a:bodyPr/>
          <a:lstStyle/>
          <a:p>
            <a:fld id="{710FC536-2E90-4A16-91A0-8E71C9153759}" type="datetimeFigureOut">
              <a:rPr lang="en-US" smtClean="0"/>
              <a:t>7/25/2024</a:t>
            </a:fld>
            <a:endParaRPr lang="en-US"/>
          </a:p>
        </p:txBody>
      </p:sp>
      <p:sp>
        <p:nvSpPr>
          <p:cNvPr id="8" name="Footer Placeholder 7">
            <a:extLst>
              <a:ext uri="{FF2B5EF4-FFF2-40B4-BE49-F238E27FC236}">
                <a16:creationId xmlns:a16="http://schemas.microsoft.com/office/drawing/2014/main" id="{4F3046AC-1352-4046-B952-733A868B81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D17165-E6EB-45D3-A76A-15FD76C5601F}"/>
              </a:ext>
            </a:extLst>
          </p:cNvPr>
          <p:cNvSpPr>
            <a:spLocks noGrp="1"/>
          </p:cNvSpPr>
          <p:nvPr>
            <p:ph type="sldNum" sz="quarter" idx="12"/>
          </p:nvPr>
        </p:nvSpPr>
        <p:spPr/>
        <p:txBody>
          <a:bodyPr/>
          <a:lstStyle/>
          <a:p>
            <a:fld id="{E4F29317-3A19-480E-B30B-3A90E0A4D459}" type="slidenum">
              <a:rPr lang="en-US" smtClean="0"/>
              <a:t>‹#›</a:t>
            </a:fld>
            <a:endParaRPr lang="en-US"/>
          </a:p>
        </p:txBody>
      </p:sp>
    </p:spTree>
    <p:extLst>
      <p:ext uri="{BB962C8B-B14F-4D97-AF65-F5344CB8AC3E}">
        <p14:creationId xmlns:p14="http://schemas.microsoft.com/office/powerpoint/2010/main" val="3002351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A99A5-D4CE-499D-880A-90E0EB1B86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A6919C-C9BB-4FF3-861D-78AAF8C75482}"/>
              </a:ext>
            </a:extLst>
          </p:cNvPr>
          <p:cNvSpPr>
            <a:spLocks noGrp="1"/>
          </p:cNvSpPr>
          <p:nvPr>
            <p:ph type="dt" sz="half" idx="10"/>
          </p:nvPr>
        </p:nvSpPr>
        <p:spPr/>
        <p:txBody>
          <a:bodyPr/>
          <a:lstStyle/>
          <a:p>
            <a:fld id="{710FC536-2E90-4A16-91A0-8E71C9153759}" type="datetimeFigureOut">
              <a:rPr lang="en-US" smtClean="0"/>
              <a:t>7/25/2024</a:t>
            </a:fld>
            <a:endParaRPr lang="en-US"/>
          </a:p>
        </p:txBody>
      </p:sp>
      <p:sp>
        <p:nvSpPr>
          <p:cNvPr id="4" name="Footer Placeholder 3">
            <a:extLst>
              <a:ext uri="{FF2B5EF4-FFF2-40B4-BE49-F238E27FC236}">
                <a16:creationId xmlns:a16="http://schemas.microsoft.com/office/drawing/2014/main" id="{E1F76B5C-443D-466F-A3E5-2DC7B09C13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68A16F-2712-47B0-AE84-E0AB71DE17EA}"/>
              </a:ext>
            </a:extLst>
          </p:cNvPr>
          <p:cNvSpPr>
            <a:spLocks noGrp="1"/>
          </p:cNvSpPr>
          <p:nvPr>
            <p:ph type="sldNum" sz="quarter" idx="12"/>
          </p:nvPr>
        </p:nvSpPr>
        <p:spPr/>
        <p:txBody>
          <a:bodyPr/>
          <a:lstStyle/>
          <a:p>
            <a:fld id="{E4F29317-3A19-480E-B30B-3A90E0A4D459}" type="slidenum">
              <a:rPr lang="en-US" smtClean="0"/>
              <a:t>‹#›</a:t>
            </a:fld>
            <a:endParaRPr lang="en-US"/>
          </a:p>
        </p:txBody>
      </p:sp>
    </p:spTree>
    <p:extLst>
      <p:ext uri="{BB962C8B-B14F-4D97-AF65-F5344CB8AC3E}">
        <p14:creationId xmlns:p14="http://schemas.microsoft.com/office/powerpoint/2010/main" val="1733867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728C52-20C7-4EE9-89BC-7159A3DBD75C}"/>
              </a:ext>
            </a:extLst>
          </p:cNvPr>
          <p:cNvSpPr>
            <a:spLocks noGrp="1"/>
          </p:cNvSpPr>
          <p:nvPr>
            <p:ph type="dt" sz="half" idx="10"/>
          </p:nvPr>
        </p:nvSpPr>
        <p:spPr/>
        <p:txBody>
          <a:bodyPr/>
          <a:lstStyle/>
          <a:p>
            <a:fld id="{710FC536-2E90-4A16-91A0-8E71C9153759}" type="datetimeFigureOut">
              <a:rPr lang="en-US" smtClean="0"/>
              <a:t>7/25/2024</a:t>
            </a:fld>
            <a:endParaRPr lang="en-US"/>
          </a:p>
        </p:txBody>
      </p:sp>
      <p:sp>
        <p:nvSpPr>
          <p:cNvPr id="3" name="Footer Placeholder 2">
            <a:extLst>
              <a:ext uri="{FF2B5EF4-FFF2-40B4-BE49-F238E27FC236}">
                <a16:creationId xmlns:a16="http://schemas.microsoft.com/office/drawing/2014/main" id="{B7EB988E-B62E-47AD-80C4-314680AE966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E7B9C7-6D10-4FB3-BA55-AFD19339C4C6}"/>
              </a:ext>
            </a:extLst>
          </p:cNvPr>
          <p:cNvSpPr>
            <a:spLocks noGrp="1"/>
          </p:cNvSpPr>
          <p:nvPr>
            <p:ph type="sldNum" sz="quarter" idx="12"/>
          </p:nvPr>
        </p:nvSpPr>
        <p:spPr/>
        <p:txBody>
          <a:bodyPr/>
          <a:lstStyle/>
          <a:p>
            <a:fld id="{E4F29317-3A19-480E-B30B-3A90E0A4D459}" type="slidenum">
              <a:rPr lang="en-US" smtClean="0"/>
              <a:t>‹#›</a:t>
            </a:fld>
            <a:endParaRPr lang="en-US"/>
          </a:p>
        </p:txBody>
      </p:sp>
    </p:spTree>
    <p:extLst>
      <p:ext uri="{BB962C8B-B14F-4D97-AF65-F5344CB8AC3E}">
        <p14:creationId xmlns:p14="http://schemas.microsoft.com/office/powerpoint/2010/main" val="2094756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8C8DD-2EB0-46A0-8B7A-1C60B4222F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561FBD-6F22-45A1-9ED4-1B9B5308A6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2821C4-A55A-4778-80EA-378869A3E0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BAFDF5-824B-4EC0-AF7A-4F60618AEC39}"/>
              </a:ext>
            </a:extLst>
          </p:cNvPr>
          <p:cNvSpPr>
            <a:spLocks noGrp="1"/>
          </p:cNvSpPr>
          <p:nvPr>
            <p:ph type="dt" sz="half" idx="10"/>
          </p:nvPr>
        </p:nvSpPr>
        <p:spPr/>
        <p:txBody>
          <a:bodyPr/>
          <a:lstStyle/>
          <a:p>
            <a:fld id="{710FC536-2E90-4A16-91A0-8E71C9153759}" type="datetimeFigureOut">
              <a:rPr lang="en-US" smtClean="0"/>
              <a:t>7/25/2024</a:t>
            </a:fld>
            <a:endParaRPr lang="en-US"/>
          </a:p>
        </p:txBody>
      </p:sp>
      <p:sp>
        <p:nvSpPr>
          <p:cNvPr id="6" name="Footer Placeholder 5">
            <a:extLst>
              <a:ext uri="{FF2B5EF4-FFF2-40B4-BE49-F238E27FC236}">
                <a16:creationId xmlns:a16="http://schemas.microsoft.com/office/drawing/2014/main" id="{6648A3FD-7D98-454F-9375-3E5B7D34C3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5508AE-BD89-43D6-91A9-FF51C9CE9558}"/>
              </a:ext>
            </a:extLst>
          </p:cNvPr>
          <p:cNvSpPr>
            <a:spLocks noGrp="1"/>
          </p:cNvSpPr>
          <p:nvPr>
            <p:ph type="sldNum" sz="quarter" idx="12"/>
          </p:nvPr>
        </p:nvSpPr>
        <p:spPr/>
        <p:txBody>
          <a:bodyPr/>
          <a:lstStyle/>
          <a:p>
            <a:fld id="{E4F29317-3A19-480E-B30B-3A90E0A4D459}" type="slidenum">
              <a:rPr lang="en-US" smtClean="0"/>
              <a:t>‹#›</a:t>
            </a:fld>
            <a:endParaRPr lang="en-US"/>
          </a:p>
        </p:txBody>
      </p:sp>
    </p:spTree>
    <p:extLst>
      <p:ext uri="{BB962C8B-B14F-4D97-AF65-F5344CB8AC3E}">
        <p14:creationId xmlns:p14="http://schemas.microsoft.com/office/powerpoint/2010/main" val="2683995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544D3-C160-42F3-A661-56C88F045A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3437D3-6BCE-470A-9462-F3BCDEF7DC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C9305A-C94F-4E81-BE44-F4A5B3550D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90C87A-AB61-4AE6-B948-412D2EAF000F}"/>
              </a:ext>
            </a:extLst>
          </p:cNvPr>
          <p:cNvSpPr>
            <a:spLocks noGrp="1"/>
          </p:cNvSpPr>
          <p:nvPr>
            <p:ph type="dt" sz="half" idx="10"/>
          </p:nvPr>
        </p:nvSpPr>
        <p:spPr/>
        <p:txBody>
          <a:bodyPr/>
          <a:lstStyle/>
          <a:p>
            <a:fld id="{710FC536-2E90-4A16-91A0-8E71C9153759}" type="datetimeFigureOut">
              <a:rPr lang="en-US" smtClean="0"/>
              <a:t>7/25/2024</a:t>
            </a:fld>
            <a:endParaRPr lang="en-US"/>
          </a:p>
        </p:txBody>
      </p:sp>
      <p:sp>
        <p:nvSpPr>
          <p:cNvPr id="6" name="Footer Placeholder 5">
            <a:extLst>
              <a:ext uri="{FF2B5EF4-FFF2-40B4-BE49-F238E27FC236}">
                <a16:creationId xmlns:a16="http://schemas.microsoft.com/office/drawing/2014/main" id="{6732CB74-E053-4803-ADF0-A0113760D6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179295-78E3-4A15-BEB3-E53BC18594B1}"/>
              </a:ext>
            </a:extLst>
          </p:cNvPr>
          <p:cNvSpPr>
            <a:spLocks noGrp="1"/>
          </p:cNvSpPr>
          <p:nvPr>
            <p:ph type="sldNum" sz="quarter" idx="12"/>
          </p:nvPr>
        </p:nvSpPr>
        <p:spPr/>
        <p:txBody>
          <a:bodyPr/>
          <a:lstStyle/>
          <a:p>
            <a:fld id="{E4F29317-3A19-480E-B30B-3A90E0A4D459}" type="slidenum">
              <a:rPr lang="en-US" smtClean="0"/>
              <a:t>‹#›</a:t>
            </a:fld>
            <a:endParaRPr lang="en-US"/>
          </a:p>
        </p:txBody>
      </p:sp>
    </p:spTree>
    <p:extLst>
      <p:ext uri="{BB962C8B-B14F-4D97-AF65-F5344CB8AC3E}">
        <p14:creationId xmlns:p14="http://schemas.microsoft.com/office/powerpoint/2010/main" val="1975935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5FD0FF-84B8-44A8-B467-CDBBAF36E1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691025-BEFC-4CBF-9A6E-48118AA218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D8DF9F-9543-44DA-8770-D59E0456F6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FC536-2E90-4A16-91A0-8E71C9153759}" type="datetimeFigureOut">
              <a:rPr lang="en-US" smtClean="0"/>
              <a:t>7/25/2024</a:t>
            </a:fld>
            <a:endParaRPr lang="en-US"/>
          </a:p>
        </p:txBody>
      </p:sp>
      <p:sp>
        <p:nvSpPr>
          <p:cNvPr id="5" name="Footer Placeholder 4">
            <a:extLst>
              <a:ext uri="{FF2B5EF4-FFF2-40B4-BE49-F238E27FC236}">
                <a16:creationId xmlns:a16="http://schemas.microsoft.com/office/drawing/2014/main" id="{C6F7DFBA-F58D-42BA-B38F-5CF824E1E4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3ACE28F-F772-41D0-9C9D-42B45905F0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F29317-3A19-480E-B30B-3A90E0A4D459}" type="slidenum">
              <a:rPr lang="en-US" smtClean="0"/>
              <a:t>‹#›</a:t>
            </a:fld>
            <a:endParaRPr lang="en-US"/>
          </a:p>
        </p:txBody>
      </p:sp>
    </p:spTree>
    <p:extLst>
      <p:ext uri="{BB962C8B-B14F-4D97-AF65-F5344CB8AC3E}">
        <p14:creationId xmlns:p14="http://schemas.microsoft.com/office/powerpoint/2010/main" val="946548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military uniform&#10;&#10;Description automatically generated">
            <a:extLst>
              <a:ext uri="{FF2B5EF4-FFF2-40B4-BE49-F238E27FC236}">
                <a16:creationId xmlns:a16="http://schemas.microsoft.com/office/drawing/2014/main" id="{C51BFD07-411F-32F4-3E20-361A2ED457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31951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97C2A-CB90-4646-BCF5-A2D7576E1B64}"/>
              </a:ext>
            </a:extLst>
          </p:cNvPr>
          <p:cNvSpPr>
            <a:spLocks noGrp="1"/>
          </p:cNvSpPr>
          <p:nvPr>
            <p:ph type="title"/>
          </p:nvPr>
        </p:nvSpPr>
        <p:spPr>
          <a:xfrm>
            <a:off x="323295" y="350151"/>
            <a:ext cx="11217676" cy="717950"/>
          </a:xfrm>
        </p:spPr>
        <p:txBody>
          <a:bodyPr>
            <a:noAutofit/>
          </a:bodyPr>
          <a:lstStyle/>
          <a:p>
            <a:r>
              <a:rPr lang="en-US" sz="4000" b="1" dirty="0">
                <a:latin typeface="+mn-lt"/>
              </a:rPr>
              <a:t>Launch Of ‘</a:t>
            </a:r>
            <a:r>
              <a:rPr lang="en-US" sz="4000" b="1" dirty="0" err="1">
                <a:latin typeface="+mn-lt"/>
              </a:rPr>
              <a:t>Triput</a:t>
            </a:r>
            <a:r>
              <a:rPr lang="en-US" sz="4000" b="1" dirty="0">
                <a:latin typeface="+mn-lt"/>
              </a:rPr>
              <a:t>’</a:t>
            </a:r>
          </a:p>
        </p:txBody>
      </p:sp>
      <p:sp>
        <p:nvSpPr>
          <p:cNvPr id="3" name="Content Placeholder 2">
            <a:extLst>
              <a:ext uri="{FF2B5EF4-FFF2-40B4-BE49-F238E27FC236}">
                <a16:creationId xmlns:a16="http://schemas.microsoft.com/office/drawing/2014/main" id="{F08C4A95-7D5F-41EE-B924-E1F32A65495D}"/>
              </a:ext>
            </a:extLst>
          </p:cNvPr>
          <p:cNvSpPr>
            <a:spLocks noGrp="1"/>
          </p:cNvSpPr>
          <p:nvPr>
            <p:ph idx="1"/>
          </p:nvPr>
        </p:nvSpPr>
        <p:spPr>
          <a:xfrm>
            <a:off x="323295" y="1162432"/>
            <a:ext cx="11666541" cy="3222956"/>
          </a:xfrm>
        </p:spPr>
        <p:txBody>
          <a:bodyPr>
            <a:noAutofit/>
          </a:bodyPr>
          <a:lstStyle/>
          <a:p>
            <a:pPr marL="0" indent="0">
              <a:lnSpc>
                <a:spcPct val="150000"/>
              </a:lnSpc>
              <a:buNone/>
            </a:pPr>
            <a:r>
              <a:rPr lang="en-US" i="0" dirty="0">
                <a:effectLst/>
              </a:rPr>
              <a:t>The </a:t>
            </a:r>
            <a:r>
              <a:rPr lang="en-US" i="0" dirty="0" err="1">
                <a:effectLst/>
              </a:rPr>
              <a:t>Triput</a:t>
            </a:r>
            <a:r>
              <a:rPr lang="en-US" i="0" dirty="0">
                <a:effectLst/>
              </a:rPr>
              <a:t> class ships are </a:t>
            </a:r>
            <a:r>
              <a:rPr lang="en-US" b="1" i="0" dirty="0">
                <a:effectLst/>
              </a:rPr>
              <a:t>124.8 m long and 15.2 m </a:t>
            </a:r>
            <a:r>
              <a:rPr lang="en-US" i="0" dirty="0">
                <a:effectLst/>
              </a:rPr>
              <a:t>wide, with a draught of </a:t>
            </a:r>
            <a:r>
              <a:rPr lang="en-US" b="1" i="0" dirty="0">
                <a:effectLst/>
              </a:rPr>
              <a:t>4.5 m.</a:t>
            </a:r>
            <a:r>
              <a:rPr lang="en-US" i="0" dirty="0">
                <a:effectLst/>
              </a:rPr>
              <a:t> Their displacement is approx. </a:t>
            </a:r>
            <a:r>
              <a:rPr lang="en-US" b="1" i="0" dirty="0">
                <a:effectLst/>
              </a:rPr>
              <a:t>3600 tons </a:t>
            </a:r>
            <a:r>
              <a:rPr lang="en-US" i="0" dirty="0">
                <a:effectLst/>
              </a:rPr>
              <a:t>and speed a maximum of </a:t>
            </a:r>
            <a:r>
              <a:rPr lang="en-US" b="1" i="0" dirty="0">
                <a:effectLst/>
              </a:rPr>
              <a:t>28 knots</a:t>
            </a:r>
            <a:r>
              <a:rPr lang="en-US" i="0" dirty="0">
                <a:effectLst/>
              </a:rPr>
              <a:t>. The ships are equipped with stealth features, advanced weapon &amp; sensors and platform management systems.</a:t>
            </a:r>
          </a:p>
        </p:txBody>
      </p:sp>
      <p:pic>
        <p:nvPicPr>
          <p:cNvPr id="4" name="Picture 2">
            <a:extLst>
              <a:ext uri="{FF2B5EF4-FFF2-40B4-BE49-F238E27FC236}">
                <a16:creationId xmlns:a16="http://schemas.microsoft.com/office/drawing/2014/main" id="{25F9F995-BCFB-0ADB-CF10-AF23C4E303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480" y="3853180"/>
            <a:ext cx="3586480" cy="26898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FF6F8F6-1270-303F-EDBA-001376C375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6715" y="3870960"/>
            <a:ext cx="3971925" cy="2649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531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97C2A-CB90-4646-BCF5-A2D7576E1B64}"/>
              </a:ext>
            </a:extLst>
          </p:cNvPr>
          <p:cNvSpPr>
            <a:spLocks noGrp="1"/>
          </p:cNvSpPr>
          <p:nvPr>
            <p:ph type="title"/>
          </p:nvPr>
        </p:nvSpPr>
        <p:spPr>
          <a:xfrm>
            <a:off x="323295" y="350151"/>
            <a:ext cx="11217676" cy="717950"/>
          </a:xfrm>
        </p:spPr>
        <p:txBody>
          <a:bodyPr>
            <a:noAutofit/>
          </a:bodyPr>
          <a:lstStyle/>
          <a:p>
            <a:r>
              <a:rPr lang="en-US" sz="4000" b="1" dirty="0">
                <a:latin typeface="+mn-lt"/>
              </a:rPr>
              <a:t>Ex Khaan Quest 2024</a:t>
            </a:r>
          </a:p>
        </p:txBody>
      </p:sp>
      <p:sp>
        <p:nvSpPr>
          <p:cNvPr id="3" name="Content Placeholder 2">
            <a:extLst>
              <a:ext uri="{FF2B5EF4-FFF2-40B4-BE49-F238E27FC236}">
                <a16:creationId xmlns:a16="http://schemas.microsoft.com/office/drawing/2014/main" id="{F08C4A95-7D5F-41EE-B924-E1F32A65495D}"/>
              </a:ext>
            </a:extLst>
          </p:cNvPr>
          <p:cNvSpPr>
            <a:spLocks noGrp="1"/>
          </p:cNvSpPr>
          <p:nvPr>
            <p:ph idx="1"/>
          </p:nvPr>
        </p:nvSpPr>
        <p:spPr>
          <a:xfrm>
            <a:off x="323295" y="1162432"/>
            <a:ext cx="11666541" cy="3222956"/>
          </a:xfrm>
        </p:spPr>
        <p:txBody>
          <a:bodyPr>
            <a:noAutofit/>
          </a:bodyPr>
          <a:lstStyle/>
          <a:p>
            <a:pPr marL="0" indent="0">
              <a:lnSpc>
                <a:spcPct val="150000"/>
              </a:lnSpc>
              <a:buNone/>
            </a:pPr>
            <a:r>
              <a:rPr lang="en-US" i="0" dirty="0">
                <a:effectLst/>
              </a:rPr>
              <a:t>The Indian Army contingent will participate in the </a:t>
            </a:r>
            <a:r>
              <a:rPr lang="en-US" b="1" i="0" dirty="0">
                <a:effectLst/>
              </a:rPr>
              <a:t>21</a:t>
            </a:r>
            <a:r>
              <a:rPr lang="en-US" b="1" i="0" baseline="30000" dirty="0">
                <a:effectLst/>
              </a:rPr>
              <a:t>st</a:t>
            </a:r>
            <a:r>
              <a:rPr lang="en-US" b="1" i="0" dirty="0">
                <a:effectLst/>
              </a:rPr>
              <a:t> edition </a:t>
            </a:r>
            <a:r>
              <a:rPr lang="en-US" i="0" dirty="0">
                <a:effectLst/>
              </a:rPr>
              <a:t>of the multinational joint military exercise Khaan Quest 2024, which is scheduled to be held in </a:t>
            </a:r>
            <a:r>
              <a:rPr lang="en-US" b="1" i="0" dirty="0">
                <a:effectLst/>
              </a:rPr>
              <a:t>Mongolia</a:t>
            </a:r>
            <a:r>
              <a:rPr lang="en-US" i="0" dirty="0">
                <a:effectLst/>
              </a:rPr>
              <a:t> later this week.</a:t>
            </a:r>
          </a:p>
        </p:txBody>
      </p:sp>
      <p:pic>
        <p:nvPicPr>
          <p:cNvPr id="6" name="Picture 2" descr="Ex Khaan Quest 2023: Indian Army participates in joint exercise">
            <a:extLst>
              <a:ext uri="{FF2B5EF4-FFF2-40B4-BE49-F238E27FC236}">
                <a16:creationId xmlns:a16="http://schemas.microsoft.com/office/drawing/2014/main" id="{1BA09662-147F-DB52-4080-21BAC72E43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485" y="3429406"/>
            <a:ext cx="4943475" cy="3111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417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97C2A-CB90-4646-BCF5-A2D7576E1B64}"/>
              </a:ext>
            </a:extLst>
          </p:cNvPr>
          <p:cNvSpPr>
            <a:spLocks noGrp="1"/>
          </p:cNvSpPr>
          <p:nvPr>
            <p:ph type="title"/>
          </p:nvPr>
        </p:nvSpPr>
        <p:spPr>
          <a:xfrm>
            <a:off x="323295" y="350151"/>
            <a:ext cx="11217676" cy="717950"/>
          </a:xfrm>
        </p:spPr>
        <p:txBody>
          <a:bodyPr>
            <a:noAutofit/>
          </a:bodyPr>
          <a:lstStyle/>
          <a:p>
            <a:r>
              <a:rPr lang="en-US" sz="4000" b="1" dirty="0">
                <a:latin typeface="+mn-lt"/>
              </a:rPr>
              <a:t>Ex Khaan Quest 2024</a:t>
            </a:r>
          </a:p>
        </p:txBody>
      </p:sp>
      <p:sp>
        <p:nvSpPr>
          <p:cNvPr id="3" name="Content Placeholder 2">
            <a:extLst>
              <a:ext uri="{FF2B5EF4-FFF2-40B4-BE49-F238E27FC236}">
                <a16:creationId xmlns:a16="http://schemas.microsoft.com/office/drawing/2014/main" id="{F08C4A95-7D5F-41EE-B924-E1F32A65495D}"/>
              </a:ext>
            </a:extLst>
          </p:cNvPr>
          <p:cNvSpPr>
            <a:spLocks noGrp="1"/>
          </p:cNvSpPr>
          <p:nvPr>
            <p:ph idx="1"/>
          </p:nvPr>
        </p:nvSpPr>
        <p:spPr>
          <a:xfrm>
            <a:off x="323295" y="1162432"/>
            <a:ext cx="11666541" cy="3222956"/>
          </a:xfrm>
        </p:spPr>
        <p:txBody>
          <a:bodyPr>
            <a:noAutofit/>
          </a:bodyPr>
          <a:lstStyle/>
          <a:p>
            <a:pPr marL="0" indent="0">
              <a:lnSpc>
                <a:spcPct val="150000"/>
              </a:lnSpc>
              <a:buNone/>
            </a:pPr>
            <a:r>
              <a:rPr lang="en-US" i="0" dirty="0">
                <a:effectLst/>
              </a:rPr>
              <a:t>The joint military exercise will be held from July 27 to August 9.</a:t>
            </a:r>
          </a:p>
          <a:p>
            <a:pPr marL="0" indent="0">
              <a:lnSpc>
                <a:spcPct val="150000"/>
              </a:lnSpc>
              <a:buNone/>
            </a:pPr>
            <a:r>
              <a:rPr lang="en-US" i="0" dirty="0">
                <a:effectLst/>
              </a:rPr>
              <a:t>Khaan Quest 2024 will be aimed at enhancing the interoperability of the participating nations during peacekeeping missions in a multinational environment.</a:t>
            </a:r>
          </a:p>
        </p:txBody>
      </p:sp>
      <p:pic>
        <p:nvPicPr>
          <p:cNvPr id="4" name="Picture 2" descr="Ex Khaan Quest 2023: Indian Army participates in joint exercise">
            <a:extLst>
              <a:ext uri="{FF2B5EF4-FFF2-40B4-BE49-F238E27FC236}">
                <a16:creationId xmlns:a16="http://schemas.microsoft.com/office/drawing/2014/main" id="{21879E53-A9F4-2F08-8564-53E6B17D5D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485" y="3857806"/>
            <a:ext cx="4262755" cy="2682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869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97C2A-CB90-4646-BCF5-A2D7576E1B64}"/>
              </a:ext>
            </a:extLst>
          </p:cNvPr>
          <p:cNvSpPr>
            <a:spLocks noGrp="1"/>
          </p:cNvSpPr>
          <p:nvPr>
            <p:ph type="title"/>
          </p:nvPr>
        </p:nvSpPr>
        <p:spPr>
          <a:xfrm>
            <a:off x="323295" y="350151"/>
            <a:ext cx="11217676" cy="717950"/>
          </a:xfrm>
        </p:spPr>
        <p:txBody>
          <a:bodyPr>
            <a:noAutofit/>
          </a:bodyPr>
          <a:lstStyle/>
          <a:p>
            <a:r>
              <a:rPr lang="en-US" sz="4000" b="1" dirty="0">
                <a:latin typeface="+mn-lt"/>
              </a:rPr>
              <a:t>Ex Khaan Quest 2024</a:t>
            </a:r>
          </a:p>
        </p:txBody>
      </p:sp>
      <p:sp>
        <p:nvSpPr>
          <p:cNvPr id="3" name="Content Placeholder 2">
            <a:extLst>
              <a:ext uri="{FF2B5EF4-FFF2-40B4-BE49-F238E27FC236}">
                <a16:creationId xmlns:a16="http://schemas.microsoft.com/office/drawing/2014/main" id="{F08C4A95-7D5F-41EE-B924-E1F32A65495D}"/>
              </a:ext>
            </a:extLst>
          </p:cNvPr>
          <p:cNvSpPr>
            <a:spLocks noGrp="1"/>
          </p:cNvSpPr>
          <p:nvPr>
            <p:ph idx="1"/>
          </p:nvPr>
        </p:nvSpPr>
        <p:spPr>
          <a:xfrm>
            <a:off x="323295" y="1162432"/>
            <a:ext cx="11666541" cy="3222956"/>
          </a:xfrm>
        </p:spPr>
        <p:txBody>
          <a:bodyPr>
            <a:noAutofit/>
          </a:bodyPr>
          <a:lstStyle/>
          <a:p>
            <a:pPr marL="0" indent="0">
              <a:lnSpc>
                <a:spcPct val="150000"/>
              </a:lnSpc>
              <a:buNone/>
            </a:pPr>
            <a:r>
              <a:rPr lang="en-US" i="0" dirty="0">
                <a:effectLst/>
              </a:rPr>
              <a:t>The exercise aims to enhance interoperability of the participating nations during peacekeeping missions in a multinational environment," the Indian Army stated.</a:t>
            </a:r>
          </a:p>
        </p:txBody>
      </p:sp>
      <p:pic>
        <p:nvPicPr>
          <p:cNvPr id="7170" name="Picture 2" descr="Ex Khaan Quest 2023: Indian Army participates in joint exercise">
            <a:extLst>
              <a:ext uri="{FF2B5EF4-FFF2-40B4-BE49-F238E27FC236}">
                <a16:creationId xmlns:a16="http://schemas.microsoft.com/office/drawing/2014/main" id="{D9E5346E-05F8-57B3-2015-B4BBE20867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485" y="3429406"/>
            <a:ext cx="4943475" cy="3111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9417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97C2A-CB90-4646-BCF5-A2D7576E1B64}"/>
              </a:ext>
            </a:extLst>
          </p:cNvPr>
          <p:cNvSpPr>
            <a:spLocks noGrp="1"/>
          </p:cNvSpPr>
          <p:nvPr>
            <p:ph type="title"/>
          </p:nvPr>
        </p:nvSpPr>
        <p:spPr>
          <a:xfrm>
            <a:off x="323295" y="350151"/>
            <a:ext cx="11217676" cy="717950"/>
          </a:xfrm>
        </p:spPr>
        <p:txBody>
          <a:bodyPr>
            <a:noAutofit/>
          </a:bodyPr>
          <a:lstStyle/>
          <a:p>
            <a:r>
              <a:rPr lang="en-US" sz="4000" b="1" dirty="0">
                <a:latin typeface="+mn-lt"/>
              </a:rPr>
              <a:t>After PM’s Visit, Russia Expedites Supply Missiles</a:t>
            </a:r>
          </a:p>
        </p:txBody>
      </p:sp>
      <p:sp>
        <p:nvSpPr>
          <p:cNvPr id="3" name="Content Placeholder 2">
            <a:extLst>
              <a:ext uri="{FF2B5EF4-FFF2-40B4-BE49-F238E27FC236}">
                <a16:creationId xmlns:a16="http://schemas.microsoft.com/office/drawing/2014/main" id="{F08C4A95-7D5F-41EE-B924-E1F32A65495D}"/>
              </a:ext>
            </a:extLst>
          </p:cNvPr>
          <p:cNvSpPr>
            <a:spLocks noGrp="1"/>
          </p:cNvSpPr>
          <p:nvPr>
            <p:ph idx="1"/>
          </p:nvPr>
        </p:nvSpPr>
        <p:spPr>
          <a:xfrm>
            <a:off x="323295" y="1162432"/>
            <a:ext cx="11666541" cy="3222956"/>
          </a:xfrm>
        </p:spPr>
        <p:txBody>
          <a:bodyPr>
            <a:noAutofit/>
          </a:bodyPr>
          <a:lstStyle/>
          <a:p>
            <a:pPr marL="0" indent="0">
              <a:lnSpc>
                <a:spcPct val="150000"/>
              </a:lnSpc>
              <a:buNone/>
            </a:pPr>
            <a:r>
              <a:rPr lang="en-US" i="0" dirty="0">
                <a:effectLst/>
              </a:rPr>
              <a:t>Close on the heels of PM Narendra Modi's Moscow trip for the annual summit, Russia is supplying 120 super long-range Surface-to-Air missiles to India that will give the country's military an edge over Pakistan.</a:t>
            </a:r>
          </a:p>
        </p:txBody>
      </p:sp>
      <p:pic>
        <p:nvPicPr>
          <p:cNvPr id="4" name="Picture 2" descr="Modi's got a friend in Moscow | East Asia Forum">
            <a:extLst>
              <a:ext uri="{FF2B5EF4-FFF2-40B4-BE49-F238E27FC236}">
                <a16:creationId xmlns:a16="http://schemas.microsoft.com/office/drawing/2014/main" id="{D3B5A510-EA1E-CBF5-277D-0491E6D83A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805" y="3545840"/>
            <a:ext cx="4246309" cy="29159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Why is the Soviet S-200 the size of a ballistic missile even though it only  intercepts jet aircraft like small Patriot and Buk systems? - Quora">
            <a:extLst>
              <a:ext uri="{FF2B5EF4-FFF2-40B4-BE49-F238E27FC236}">
                <a16:creationId xmlns:a16="http://schemas.microsoft.com/office/drawing/2014/main" id="{6294DD19-B944-E6BF-27C7-4043427272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1873" y="3551554"/>
            <a:ext cx="3895407" cy="2917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652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97C2A-CB90-4646-BCF5-A2D7576E1B64}"/>
              </a:ext>
            </a:extLst>
          </p:cNvPr>
          <p:cNvSpPr>
            <a:spLocks noGrp="1"/>
          </p:cNvSpPr>
          <p:nvPr>
            <p:ph type="title"/>
          </p:nvPr>
        </p:nvSpPr>
        <p:spPr>
          <a:xfrm>
            <a:off x="323295" y="350151"/>
            <a:ext cx="11217676" cy="717950"/>
          </a:xfrm>
        </p:spPr>
        <p:txBody>
          <a:bodyPr>
            <a:noAutofit/>
          </a:bodyPr>
          <a:lstStyle/>
          <a:p>
            <a:r>
              <a:rPr lang="en-US" sz="4000" b="1" dirty="0">
                <a:latin typeface="+mn-lt"/>
              </a:rPr>
              <a:t>After PM’s Visit, Russia Expedites Supply Missiles</a:t>
            </a:r>
          </a:p>
        </p:txBody>
      </p:sp>
      <p:sp>
        <p:nvSpPr>
          <p:cNvPr id="3" name="Content Placeholder 2">
            <a:extLst>
              <a:ext uri="{FF2B5EF4-FFF2-40B4-BE49-F238E27FC236}">
                <a16:creationId xmlns:a16="http://schemas.microsoft.com/office/drawing/2014/main" id="{F08C4A95-7D5F-41EE-B924-E1F32A65495D}"/>
              </a:ext>
            </a:extLst>
          </p:cNvPr>
          <p:cNvSpPr>
            <a:spLocks noGrp="1"/>
          </p:cNvSpPr>
          <p:nvPr>
            <p:ph idx="1"/>
          </p:nvPr>
        </p:nvSpPr>
        <p:spPr>
          <a:xfrm>
            <a:off x="323295" y="1162432"/>
            <a:ext cx="11666541" cy="3222956"/>
          </a:xfrm>
        </p:spPr>
        <p:txBody>
          <a:bodyPr>
            <a:noAutofit/>
          </a:bodyPr>
          <a:lstStyle/>
          <a:p>
            <a:pPr marL="0" indent="0">
              <a:lnSpc>
                <a:spcPct val="150000"/>
              </a:lnSpc>
              <a:buNone/>
            </a:pPr>
            <a:r>
              <a:rPr lang="en-US" i="0" dirty="0">
                <a:effectLst/>
              </a:rPr>
              <a:t>The order was placed following the Balakot air strike when it was felt that India required such long-range missiles to have an edge over Pakistan. Subsequently, an order was placed with Russia for supplies of long-range Surface-to-Air missiles.</a:t>
            </a:r>
          </a:p>
        </p:txBody>
      </p:sp>
      <p:pic>
        <p:nvPicPr>
          <p:cNvPr id="4" name="Picture 2" descr="Modi's got a friend in Moscow | East Asia Forum">
            <a:extLst>
              <a:ext uri="{FF2B5EF4-FFF2-40B4-BE49-F238E27FC236}">
                <a16:creationId xmlns:a16="http://schemas.microsoft.com/office/drawing/2014/main" id="{2C6C4A31-A96C-32E6-6BBF-843A73D65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806" y="3769360"/>
            <a:ext cx="3920808" cy="2692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Why is the Soviet S-200 the size of a ballistic missile even though it only  intercepts jet aircraft like small Patriot and Buk systems? - Quora">
            <a:extLst>
              <a:ext uri="{FF2B5EF4-FFF2-40B4-BE49-F238E27FC236}">
                <a16:creationId xmlns:a16="http://schemas.microsoft.com/office/drawing/2014/main" id="{1069CC84-F61A-B0B8-FE7A-45C6D1D9CA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6593" y="3759200"/>
            <a:ext cx="3618189" cy="2710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146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97C2A-CB90-4646-BCF5-A2D7576E1B64}"/>
              </a:ext>
            </a:extLst>
          </p:cNvPr>
          <p:cNvSpPr>
            <a:spLocks noGrp="1"/>
          </p:cNvSpPr>
          <p:nvPr>
            <p:ph type="title"/>
          </p:nvPr>
        </p:nvSpPr>
        <p:spPr>
          <a:xfrm>
            <a:off x="323295" y="350151"/>
            <a:ext cx="11217676" cy="717950"/>
          </a:xfrm>
        </p:spPr>
        <p:txBody>
          <a:bodyPr>
            <a:noAutofit/>
          </a:bodyPr>
          <a:lstStyle/>
          <a:p>
            <a:r>
              <a:rPr lang="en-US" sz="4000" b="1" dirty="0">
                <a:latin typeface="+mn-lt"/>
              </a:rPr>
              <a:t>After PM’s Visit, Russia Expedites Supply Missiles</a:t>
            </a:r>
          </a:p>
        </p:txBody>
      </p:sp>
      <p:sp>
        <p:nvSpPr>
          <p:cNvPr id="3" name="Content Placeholder 2">
            <a:extLst>
              <a:ext uri="{FF2B5EF4-FFF2-40B4-BE49-F238E27FC236}">
                <a16:creationId xmlns:a16="http://schemas.microsoft.com/office/drawing/2014/main" id="{F08C4A95-7D5F-41EE-B924-E1F32A65495D}"/>
              </a:ext>
            </a:extLst>
          </p:cNvPr>
          <p:cNvSpPr>
            <a:spLocks noGrp="1"/>
          </p:cNvSpPr>
          <p:nvPr>
            <p:ph idx="1"/>
          </p:nvPr>
        </p:nvSpPr>
        <p:spPr>
          <a:xfrm>
            <a:off x="323295" y="1162432"/>
            <a:ext cx="11666541" cy="3222956"/>
          </a:xfrm>
        </p:spPr>
        <p:txBody>
          <a:bodyPr>
            <a:noAutofit/>
          </a:bodyPr>
          <a:lstStyle/>
          <a:p>
            <a:pPr marL="0" indent="0">
              <a:lnSpc>
                <a:spcPct val="150000"/>
              </a:lnSpc>
              <a:buNone/>
            </a:pPr>
            <a:r>
              <a:rPr lang="en-US" i="0" dirty="0">
                <a:effectLst/>
              </a:rPr>
              <a:t>The Surface-to-Air missiles being supplied are considered among the best in the world and have a range of about 400 kms. Russia has been responding to India's requests on defence requirements during critical junctures.</a:t>
            </a:r>
          </a:p>
        </p:txBody>
      </p:sp>
      <p:pic>
        <p:nvPicPr>
          <p:cNvPr id="6146" name="Picture 2" descr="Modi's got a friend in Moscow | East Asia Forum">
            <a:extLst>
              <a:ext uri="{FF2B5EF4-FFF2-40B4-BE49-F238E27FC236}">
                <a16:creationId xmlns:a16="http://schemas.microsoft.com/office/drawing/2014/main" id="{7CE4EA9F-05D6-741A-4859-A5E7E8A858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805" y="3545840"/>
            <a:ext cx="4246309" cy="291592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Why is the Soviet S-200 the size of a ballistic missile even though it only  intercepts jet aircraft like small Patriot and Buk systems? - Quora">
            <a:extLst>
              <a:ext uri="{FF2B5EF4-FFF2-40B4-BE49-F238E27FC236}">
                <a16:creationId xmlns:a16="http://schemas.microsoft.com/office/drawing/2014/main" id="{3A17CA3D-433B-FC5E-6B59-457704BA53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1873" y="3551554"/>
            <a:ext cx="3895407" cy="2917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579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97C2A-CB90-4646-BCF5-A2D7576E1B64}"/>
              </a:ext>
            </a:extLst>
          </p:cNvPr>
          <p:cNvSpPr>
            <a:spLocks noGrp="1"/>
          </p:cNvSpPr>
          <p:nvPr>
            <p:ph type="title"/>
          </p:nvPr>
        </p:nvSpPr>
        <p:spPr>
          <a:xfrm>
            <a:off x="323295" y="350151"/>
            <a:ext cx="11217676" cy="717950"/>
          </a:xfrm>
        </p:spPr>
        <p:txBody>
          <a:bodyPr>
            <a:noAutofit/>
          </a:bodyPr>
          <a:lstStyle/>
          <a:p>
            <a:r>
              <a:rPr lang="en-US" sz="4000" b="1" dirty="0">
                <a:latin typeface="+mn-lt"/>
              </a:rPr>
              <a:t>Update On Incident Onboard INS Brahmaputra</a:t>
            </a:r>
          </a:p>
        </p:txBody>
      </p:sp>
      <p:sp>
        <p:nvSpPr>
          <p:cNvPr id="3" name="Content Placeholder 2">
            <a:extLst>
              <a:ext uri="{FF2B5EF4-FFF2-40B4-BE49-F238E27FC236}">
                <a16:creationId xmlns:a16="http://schemas.microsoft.com/office/drawing/2014/main" id="{F08C4A95-7D5F-41EE-B924-E1F32A65495D}"/>
              </a:ext>
            </a:extLst>
          </p:cNvPr>
          <p:cNvSpPr>
            <a:spLocks noGrp="1"/>
          </p:cNvSpPr>
          <p:nvPr>
            <p:ph idx="1"/>
          </p:nvPr>
        </p:nvSpPr>
        <p:spPr>
          <a:xfrm>
            <a:off x="323295" y="1162432"/>
            <a:ext cx="11666541" cy="3222956"/>
          </a:xfrm>
        </p:spPr>
        <p:txBody>
          <a:bodyPr>
            <a:noAutofit/>
          </a:bodyPr>
          <a:lstStyle/>
          <a:p>
            <a:pPr marL="0" indent="0">
              <a:lnSpc>
                <a:spcPct val="150000"/>
              </a:lnSpc>
              <a:buNone/>
            </a:pPr>
            <a:r>
              <a:rPr lang="en-US" i="0" dirty="0">
                <a:effectLst/>
              </a:rPr>
              <a:t>Following the unfortunate incident of INS Brahmaputra in Naval Dockyard Mumbai, Adm Dinesh K Tripathi, CNS visited Mumbai on 23 Jul 24. He reviewed the sequence of events leading to the accident and efforts undertaken to locate the missing sailor.</a:t>
            </a:r>
          </a:p>
        </p:txBody>
      </p:sp>
      <p:pic>
        <p:nvPicPr>
          <p:cNvPr id="4" name="Picture 3">
            <a:extLst>
              <a:ext uri="{FF2B5EF4-FFF2-40B4-BE49-F238E27FC236}">
                <a16:creationId xmlns:a16="http://schemas.microsoft.com/office/drawing/2014/main" id="{0B5982D3-AAB3-A99D-CA99-038C3225D96D}"/>
              </a:ext>
            </a:extLst>
          </p:cNvPr>
          <p:cNvPicPr>
            <a:picLocks noChangeAspect="1"/>
          </p:cNvPicPr>
          <p:nvPr/>
        </p:nvPicPr>
        <p:blipFill>
          <a:blip r:embed="rId2"/>
          <a:stretch>
            <a:fillRect/>
          </a:stretch>
        </p:blipFill>
        <p:spPr>
          <a:xfrm>
            <a:off x="549823" y="3779520"/>
            <a:ext cx="4058912" cy="2702559"/>
          </a:xfrm>
          <a:prstGeom prst="rect">
            <a:avLst/>
          </a:prstGeom>
        </p:spPr>
      </p:pic>
    </p:spTree>
    <p:extLst>
      <p:ext uri="{BB962C8B-B14F-4D97-AF65-F5344CB8AC3E}">
        <p14:creationId xmlns:p14="http://schemas.microsoft.com/office/powerpoint/2010/main" val="2788644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97C2A-CB90-4646-BCF5-A2D7576E1B64}"/>
              </a:ext>
            </a:extLst>
          </p:cNvPr>
          <p:cNvSpPr>
            <a:spLocks noGrp="1"/>
          </p:cNvSpPr>
          <p:nvPr>
            <p:ph type="title"/>
          </p:nvPr>
        </p:nvSpPr>
        <p:spPr>
          <a:xfrm>
            <a:off x="323295" y="350151"/>
            <a:ext cx="11217676" cy="717950"/>
          </a:xfrm>
        </p:spPr>
        <p:txBody>
          <a:bodyPr>
            <a:noAutofit/>
          </a:bodyPr>
          <a:lstStyle/>
          <a:p>
            <a:r>
              <a:rPr lang="en-US" sz="4000" b="1" dirty="0">
                <a:latin typeface="+mn-lt"/>
              </a:rPr>
              <a:t>Update On Incident Onboard INS Brahmaputra</a:t>
            </a:r>
          </a:p>
        </p:txBody>
      </p:sp>
      <p:sp>
        <p:nvSpPr>
          <p:cNvPr id="3" name="Content Placeholder 2">
            <a:extLst>
              <a:ext uri="{FF2B5EF4-FFF2-40B4-BE49-F238E27FC236}">
                <a16:creationId xmlns:a16="http://schemas.microsoft.com/office/drawing/2014/main" id="{F08C4A95-7D5F-41EE-B924-E1F32A65495D}"/>
              </a:ext>
            </a:extLst>
          </p:cNvPr>
          <p:cNvSpPr>
            <a:spLocks noGrp="1"/>
          </p:cNvSpPr>
          <p:nvPr>
            <p:ph idx="1"/>
          </p:nvPr>
        </p:nvSpPr>
        <p:spPr>
          <a:xfrm>
            <a:off x="323295" y="1162432"/>
            <a:ext cx="11666541" cy="3222956"/>
          </a:xfrm>
        </p:spPr>
        <p:txBody>
          <a:bodyPr>
            <a:noAutofit/>
          </a:bodyPr>
          <a:lstStyle/>
          <a:p>
            <a:pPr marL="0" indent="0">
              <a:lnSpc>
                <a:spcPct val="150000"/>
              </a:lnSpc>
              <a:buNone/>
            </a:pPr>
            <a:r>
              <a:rPr lang="en-US" i="0" dirty="0">
                <a:effectLst/>
              </a:rPr>
              <a:t>The CNS was briefed on the mitigating actions taken to limit the extent of the damage, plan to recover and undertake repairs to restore the ship's functionality at the earliest. The CNS directed that all actions by the Command and Naval Headquarters to make INS Brahmaputra seaworthy and combat ready are to be initiated immediately.</a:t>
            </a:r>
          </a:p>
        </p:txBody>
      </p:sp>
    </p:spTree>
    <p:extLst>
      <p:ext uri="{BB962C8B-B14F-4D97-AF65-F5344CB8AC3E}">
        <p14:creationId xmlns:p14="http://schemas.microsoft.com/office/powerpoint/2010/main" val="48449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97C2A-CB90-4646-BCF5-A2D7576E1B64}"/>
              </a:ext>
            </a:extLst>
          </p:cNvPr>
          <p:cNvSpPr>
            <a:spLocks noGrp="1"/>
          </p:cNvSpPr>
          <p:nvPr>
            <p:ph type="title"/>
          </p:nvPr>
        </p:nvSpPr>
        <p:spPr>
          <a:xfrm>
            <a:off x="323295" y="350151"/>
            <a:ext cx="11217676" cy="717950"/>
          </a:xfrm>
        </p:spPr>
        <p:txBody>
          <a:bodyPr>
            <a:noAutofit/>
          </a:bodyPr>
          <a:lstStyle/>
          <a:p>
            <a:r>
              <a:rPr lang="en-US" sz="4000" b="1" dirty="0">
                <a:latin typeface="+mn-lt"/>
              </a:rPr>
              <a:t>Update On Incident Onboard INS Brahmaputra</a:t>
            </a:r>
          </a:p>
        </p:txBody>
      </p:sp>
      <p:sp>
        <p:nvSpPr>
          <p:cNvPr id="3" name="Content Placeholder 2">
            <a:extLst>
              <a:ext uri="{FF2B5EF4-FFF2-40B4-BE49-F238E27FC236}">
                <a16:creationId xmlns:a16="http://schemas.microsoft.com/office/drawing/2014/main" id="{F08C4A95-7D5F-41EE-B924-E1F32A65495D}"/>
              </a:ext>
            </a:extLst>
          </p:cNvPr>
          <p:cNvSpPr>
            <a:spLocks noGrp="1"/>
          </p:cNvSpPr>
          <p:nvPr>
            <p:ph idx="1"/>
          </p:nvPr>
        </p:nvSpPr>
        <p:spPr>
          <a:xfrm>
            <a:off x="323295" y="1162432"/>
            <a:ext cx="11666541" cy="3222956"/>
          </a:xfrm>
        </p:spPr>
        <p:txBody>
          <a:bodyPr>
            <a:noAutofit/>
          </a:bodyPr>
          <a:lstStyle/>
          <a:p>
            <a:pPr marL="0" indent="0">
              <a:lnSpc>
                <a:spcPct val="150000"/>
              </a:lnSpc>
              <a:buNone/>
            </a:pPr>
            <a:r>
              <a:rPr lang="en-US" i="0" dirty="0">
                <a:effectLst/>
              </a:rPr>
              <a:t>Adm Dinesh K Tripathi, CNS and all personnel of Indian Navy extend their deepest condolences to the family of </a:t>
            </a:r>
            <a:r>
              <a:rPr lang="en-US" b="1" i="0" dirty="0">
                <a:effectLst/>
              </a:rPr>
              <a:t>Sitendra Singh, Leading Seaman</a:t>
            </a:r>
            <a:r>
              <a:rPr lang="en-US" i="0" dirty="0">
                <a:effectLst/>
              </a:rPr>
              <a:t>. The Indian Navy stands resolutely with the bereaved family in this hour of grief.</a:t>
            </a:r>
          </a:p>
        </p:txBody>
      </p:sp>
      <p:sp>
        <p:nvSpPr>
          <p:cNvPr id="5" name="AutoShape 2" descr="ഐ.എൻ.എസ് ബ്രഹ്മപുത്രയിലെ തീപിടിത്തം: നാവികന്‍റെ മൃതദേഹം കണ്ടെത്തി | INS  Brahmaputra fire: Sailor's body found | Madhyamam">
            <a:extLst>
              <a:ext uri="{FF2B5EF4-FFF2-40B4-BE49-F238E27FC236}">
                <a16:creationId xmlns:a16="http://schemas.microsoft.com/office/drawing/2014/main" id="{C98F796F-F40A-804F-4532-A7119086242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B997A5B9-6680-660C-8A2C-9B3CE2E4D9D7}"/>
              </a:ext>
            </a:extLst>
          </p:cNvPr>
          <p:cNvPicPr>
            <a:picLocks noChangeAspect="1"/>
          </p:cNvPicPr>
          <p:nvPr/>
        </p:nvPicPr>
        <p:blipFill>
          <a:blip r:embed="rId2"/>
          <a:stretch>
            <a:fillRect/>
          </a:stretch>
        </p:blipFill>
        <p:spPr>
          <a:xfrm>
            <a:off x="449263" y="3426653"/>
            <a:ext cx="5209858" cy="3127181"/>
          </a:xfrm>
          <a:prstGeom prst="rect">
            <a:avLst/>
          </a:prstGeom>
        </p:spPr>
      </p:pic>
    </p:spTree>
    <p:extLst>
      <p:ext uri="{BB962C8B-B14F-4D97-AF65-F5344CB8AC3E}">
        <p14:creationId xmlns:p14="http://schemas.microsoft.com/office/powerpoint/2010/main" val="3931497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2E917-695E-4035-B9D6-D29A67A28976}"/>
              </a:ext>
            </a:extLst>
          </p:cNvPr>
          <p:cNvSpPr>
            <a:spLocks noGrp="1"/>
          </p:cNvSpPr>
          <p:nvPr>
            <p:ph type="title"/>
          </p:nvPr>
        </p:nvSpPr>
        <p:spPr>
          <a:xfrm>
            <a:off x="763553" y="3429000"/>
            <a:ext cx="10515600" cy="1861457"/>
          </a:xfrm>
        </p:spPr>
        <p:txBody>
          <a:bodyPr>
            <a:normAutofit/>
          </a:bodyPr>
          <a:lstStyle/>
          <a:p>
            <a:pPr algn="ctr"/>
            <a:r>
              <a:rPr lang="en-IN" sz="6600" b="1" dirty="0">
                <a:solidFill>
                  <a:srgbClr val="FF0000"/>
                </a:solidFill>
                <a:effectLst>
                  <a:outerShdw blurRad="38100" dist="38100" dir="2700000" algn="tl">
                    <a:srgbClr val="000000">
                      <a:alpha val="43137"/>
                    </a:srgbClr>
                  </a:outerShdw>
                </a:effectLst>
                <a:latin typeface="+mn-lt"/>
              </a:rPr>
              <a:t>QUESTION OF THE DAY</a:t>
            </a:r>
            <a:endParaRPr lang="en-US" sz="6600" b="1" dirty="0">
              <a:effectLst>
                <a:outerShdw blurRad="38100" dist="38100" dir="2700000" algn="tl">
                  <a:srgbClr val="000000">
                    <a:alpha val="43137"/>
                  </a:srgbClr>
                </a:outerShdw>
              </a:effectLst>
              <a:latin typeface="+mn-lt"/>
            </a:endParaRPr>
          </a:p>
        </p:txBody>
      </p:sp>
      <p:pic>
        <p:nvPicPr>
          <p:cNvPr id="4" name="Picture 3">
            <a:extLst>
              <a:ext uri="{FF2B5EF4-FFF2-40B4-BE49-F238E27FC236}">
                <a16:creationId xmlns:a16="http://schemas.microsoft.com/office/drawing/2014/main" id="{12A6DF22-0898-4B3C-A152-0014C5E29A8A}"/>
              </a:ext>
            </a:extLst>
          </p:cNvPr>
          <p:cNvPicPr>
            <a:picLocks noChangeAspect="1"/>
          </p:cNvPicPr>
          <p:nvPr/>
        </p:nvPicPr>
        <p:blipFill>
          <a:blip r:embed="rId2"/>
          <a:stretch>
            <a:fillRect/>
          </a:stretch>
        </p:blipFill>
        <p:spPr>
          <a:xfrm>
            <a:off x="4254466" y="352425"/>
            <a:ext cx="3533775" cy="3076575"/>
          </a:xfrm>
          <a:prstGeom prst="rect">
            <a:avLst/>
          </a:prstGeom>
        </p:spPr>
      </p:pic>
      <p:pic>
        <p:nvPicPr>
          <p:cNvPr id="6" name="Picture 5" descr="Logo&#10;&#10;Description automatically generated">
            <a:extLst>
              <a:ext uri="{FF2B5EF4-FFF2-40B4-BE49-F238E27FC236}">
                <a16:creationId xmlns:a16="http://schemas.microsoft.com/office/drawing/2014/main" id="{D4A24AF5-EC7A-47D6-9C8B-E33B65CD0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9551" y="64715"/>
            <a:ext cx="823682" cy="192737"/>
          </a:xfrm>
          <a:prstGeom prst="rect">
            <a:avLst/>
          </a:prstGeom>
        </p:spPr>
      </p:pic>
    </p:spTree>
    <p:extLst>
      <p:ext uri="{BB962C8B-B14F-4D97-AF65-F5344CB8AC3E}">
        <p14:creationId xmlns:p14="http://schemas.microsoft.com/office/powerpoint/2010/main" val="4063682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15545D-5DF5-8DE2-F793-559935FAABDB}"/>
              </a:ext>
            </a:extLst>
          </p:cNvPr>
          <p:cNvPicPr>
            <a:picLocks noChangeAspect="1"/>
          </p:cNvPicPr>
          <p:nvPr/>
        </p:nvPicPr>
        <p:blipFill>
          <a:blip r:embed="rId2"/>
          <a:stretch>
            <a:fillRect/>
          </a:stretch>
        </p:blipFill>
        <p:spPr>
          <a:xfrm>
            <a:off x="0" y="313765"/>
            <a:ext cx="12192000" cy="6083094"/>
          </a:xfrm>
          <a:prstGeom prst="rect">
            <a:avLst/>
          </a:prstGeom>
        </p:spPr>
      </p:pic>
      <p:pic>
        <p:nvPicPr>
          <p:cNvPr id="3" name="Picture 2">
            <a:extLst>
              <a:ext uri="{FF2B5EF4-FFF2-40B4-BE49-F238E27FC236}">
                <a16:creationId xmlns:a16="http://schemas.microsoft.com/office/drawing/2014/main" id="{97D817AF-A7DA-A85F-57F6-922F685949F4}"/>
              </a:ext>
            </a:extLst>
          </p:cNvPr>
          <p:cNvPicPr>
            <a:picLocks noChangeAspect="1"/>
          </p:cNvPicPr>
          <p:nvPr/>
        </p:nvPicPr>
        <p:blipFill>
          <a:blip r:embed="rId3"/>
          <a:stretch>
            <a:fillRect/>
          </a:stretch>
        </p:blipFill>
        <p:spPr>
          <a:xfrm>
            <a:off x="447040" y="3903562"/>
            <a:ext cx="10871200" cy="2487494"/>
          </a:xfrm>
          <a:prstGeom prst="rect">
            <a:avLst/>
          </a:prstGeom>
        </p:spPr>
      </p:pic>
    </p:spTree>
    <p:extLst>
      <p:ext uri="{BB962C8B-B14F-4D97-AF65-F5344CB8AC3E}">
        <p14:creationId xmlns:p14="http://schemas.microsoft.com/office/powerpoint/2010/main" val="12251632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B82B2B9D-8BA9-4DD3-C532-5D4BBAD2BA0F}"/>
              </a:ext>
            </a:extLst>
          </p:cNvPr>
          <p:cNvPicPr>
            <a:picLocks noChangeAspect="1"/>
          </p:cNvPicPr>
          <p:nvPr/>
        </p:nvPicPr>
        <p:blipFill rotWithShape="1">
          <a:blip r:embed="rId2">
            <a:extLst>
              <a:ext uri="{28A0092B-C50C-407E-A947-70E740481C1C}">
                <a14:useLocalDpi xmlns:a14="http://schemas.microsoft.com/office/drawing/2010/main" val="0"/>
              </a:ext>
            </a:extLst>
          </a:blip>
          <a:srcRect l="10416" r="12667"/>
          <a:stretch/>
        </p:blipFill>
        <p:spPr>
          <a:xfrm>
            <a:off x="0" y="0"/>
            <a:ext cx="12192000" cy="6859531"/>
          </a:xfrm>
          <a:prstGeom prst="rect">
            <a:avLst/>
          </a:prstGeom>
        </p:spPr>
      </p:pic>
    </p:spTree>
    <p:extLst>
      <p:ext uri="{BB962C8B-B14F-4D97-AF65-F5344CB8AC3E}">
        <p14:creationId xmlns:p14="http://schemas.microsoft.com/office/powerpoint/2010/main" val="32211492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450F27BA-E667-49E2-8A67-350225531B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9551" y="64715"/>
            <a:ext cx="823682" cy="192737"/>
          </a:xfrm>
          <a:prstGeom prst="rect">
            <a:avLst/>
          </a:prstGeom>
        </p:spPr>
      </p:pic>
      <p:pic>
        <p:nvPicPr>
          <p:cNvPr id="3" name="Picture 2" descr="A screenshot of a website&#10;&#10;Description automatically generated">
            <a:extLst>
              <a:ext uri="{FF2B5EF4-FFF2-40B4-BE49-F238E27FC236}">
                <a16:creationId xmlns:a16="http://schemas.microsoft.com/office/drawing/2014/main" id="{DD9EDF36-4D79-8278-B5BD-E9968074B1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291" y="0"/>
            <a:ext cx="10823418" cy="6858000"/>
          </a:xfrm>
          <a:prstGeom prst="rect">
            <a:avLst/>
          </a:prstGeom>
        </p:spPr>
      </p:pic>
    </p:spTree>
    <p:extLst>
      <p:ext uri="{BB962C8B-B14F-4D97-AF65-F5344CB8AC3E}">
        <p14:creationId xmlns:p14="http://schemas.microsoft.com/office/powerpoint/2010/main" val="3139542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49017798-0C28-472A-9D77-E7E9CA8122E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95943" y="0"/>
            <a:ext cx="11575688" cy="6511324"/>
          </a:xfrm>
          <a:prstGeom prst="rect">
            <a:avLst/>
          </a:prstGeom>
        </p:spPr>
      </p:pic>
      <p:pic>
        <p:nvPicPr>
          <p:cNvPr id="5" name="Picture 4" descr="Logo&#10;&#10;Description automatically generated">
            <a:extLst>
              <a:ext uri="{FF2B5EF4-FFF2-40B4-BE49-F238E27FC236}">
                <a16:creationId xmlns:a16="http://schemas.microsoft.com/office/drawing/2014/main" id="{586159B7-E527-4540-9DBF-2CF303700B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9551" y="64715"/>
            <a:ext cx="823682" cy="192737"/>
          </a:xfrm>
          <a:prstGeom prst="rect">
            <a:avLst/>
          </a:prstGeom>
        </p:spPr>
      </p:pic>
    </p:spTree>
    <p:extLst>
      <p:ext uri="{BB962C8B-B14F-4D97-AF65-F5344CB8AC3E}">
        <p14:creationId xmlns:p14="http://schemas.microsoft.com/office/powerpoint/2010/main" val="3647858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79671-60AF-4D38-BB61-491670F9F939}"/>
              </a:ext>
            </a:extLst>
          </p:cNvPr>
          <p:cNvSpPr>
            <a:spLocks noGrp="1"/>
          </p:cNvSpPr>
          <p:nvPr>
            <p:ph type="title"/>
          </p:nvPr>
        </p:nvSpPr>
        <p:spPr>
          <a:xfrm>
            <a:off x="838200" y="3429000"/>
            <a:ext cx="10515600" cy="1325563"/>
          </a:xfrm>
        </p:spPr>
        <p:txBody>
          <a:bodyPr>
            <a:normAutofit/>
          </a:bodyPr>
          <a:lstStyle/>
          <a:p>
            <a:pPr algn="ctr"/>
            <a:r>
              <a:rPr lang="en-IN" sz="6600" b="1">
                <a:solidFill>
                  <a:srgbClr val="FF0000"/>
                </a:solidFill>
                <a:effectLst>
                  <a:outerShdw blurRad="38100" dist="38100" dir="2700000" algn="tl">
                    <a:srgbClr val="000000">
                      <a:alpha val="43137"/>
                    </a:srgbClr>
                  </a:outerShdw>
                </a:effectLst>
                <a:latin typeface="+mn-lt"/>
              </a:rPr>
              <a:t>REVIEW QUESTIONS</a:t>
            </a:r>
            <a:endParaRPr lang="en-US" sz="6600" b="1" dirty="0">
              <a:solidFill>
                <a:srgbClr val="FF0000"/>
              </a:solidFill>
              <a:effectLst>
                <a:outerShdw blurRad="38100" dist="38100" dir="2700000" algn="tl">
                  <a:srgbClr val="000000">
                    <a:alpha val="43137"/>
                  </a:srgbClr>
                </a:outerShdw>
              </a:effectLst>
              <a:latin typeface="+mn-lt"/>
            </a:endParaRPr>
          </a:p>
        </p:txBody>
      </p:sp>
      <p:pic>
        <p:nvPicPr>
          <p:cNvPr id="4" name="Picture 3">
            <a:extLst>
              <a:ext uri="{FF2B5EF4-FFF2-40B4-BE49-F238E27FC236}">
                <a16:creationId xmlns:a16="http://schemas.microsoft.com/office/drawing/2014/main" id="{1A46BDA9-5E21-4FAE-A944-6E43F7724071}"/>
              </a:ext>
            </a:extLst>
          </p:cNvPr>
          <p:cNvPicPr>
            <a:picLocks noChangeAspect="1"/>
          </p:cNvPicPr>
          <p:nvPr/>
        </p:nvPicPr>
        <p:blipFill>
          <a:blip r:embed="rId2"/>
          <a:stretch>
            <a:fillRect/>
          </a:stretch>
        </p:blipFill>
        <p:spPr>
          <a:xfrm>
            <a:off x="4734119" y="705239"/>
            <a:ext cx="2723761" cy="2723761"/>
          </a:xfrm>
          <a:prstGeom prst="rect">
            <a:avLst/>
          </a:prstGeom>
        </p:spPr>
      </p:pic>
      <p:pic>
        <p:nvPicPr>
          <p:cNvPr id="5" name="Picture 4" descr="Logo&#10;&#10;Description automatically generated">
            <a:extLst>
              <a:ext uri="{FF2B5EF4-FFF2-40B4-BE49-F238E27FC236}">
                <a16:creationId xmlns:a16="http://schemas.microsoft.com/office/drawing/2014/main" id="{9B1A9055-41ED-4455-AB8C-B2EA9438F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9985" y="206763"/>
            <a:ext cx="1051298" cy="245998"/>
          </a:xfrm>
          <a:prstGeom prst="rect">
            <a:avLst/>
          </a:prstGeom>
        </p:spPr>
      </p:pic>
    </p:spTree>
    <p:extLst>
      <p:ext uri="{BB962C8B-B14F-4D97-AF65-F5344CB8AC3E}">
        <p14:creationId xmlns:p14="http://schemas.microsoft.com/office/powerpoint/2010/main" val="13161588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5" name="Title 1"/>
          <p:cNvSpPr>
            <a:spLocks noGrp="1"/>
          </p:cNvSpPr>
          <p:nvPr>
            <p:ph type="title"/>
          </p:nvPr>
        </p:nvSpPr>
        <p:spPr>
          <a:xfrm>
            <a:off x="456459" y="257452"/>
            <a:ext cx="11646774" cy="899544"/>
          </a:xfrm>
        </p:spPr>
        <p:txBody>
          <a:bodyPr>
            <a:noAutofit/>
          </a:bodyPr>
          <a:lstStyle/>
          <a:p>
            <a:r>
              <a:rPr lang="en-US" sz="4000" b="1" dirty="0">
                <a:latin typeface="+mn-lt"/>
              </a:rPr>
              <a:t>Where was the first of two Advanced Frigates for the Indian Navy launched?</a:t>
            </a:r>
          </a:p>
        </p:txBody>
      </p:sp>
      <p:sp>
        <p:nvSpPr>
          <p:cNvPr id="1048686" name="Content Placeholder 2"/>
          <p:cNvSpPr>
            <a:spLocks noGrp="1"/>
          </p:cNvSpPr>
          <p:nvPr>
            <p:ph idx="1"/>
          </p:nvPr>
        </p:nvSpPr>
        <p:spPr>
          <a:xfrm>
            <a:off x="456459" y="1264575"/>
            <a:ext cx="10515600" cy="3522620"/>
          </a:xfrm>
        </p:spPr>
        <p:txBody>
          <a:bodyPr>
            <a:normAutofit/>
          </a:bodyPr>
          <a:lstStyle/>
          <a:p>
            <a:pPr marL="514350" indent="-514350">
              <a:lnSpc>
                <a:spcPct val="150000"/>
              </a:lnSpc>
              <a:buFont typeface="+mj-lt"/>
              <a:buAutoNum type="alphaUcPeriod"/>
            </a:pPr>
            <a:r>
              <a:rPr lang="en-US" dirty="0"/>
              <a:t>Mazagon Dock Shipbuilders Limited (MDL)</a:t>
            </a:r>
          </a:p>
          <a:p>
            <a:pPr marL="514350" indent="-514350">
              <a:lnSpc>
                <a:spcPct val="150000"/>
              </a:lnSpc>
              <a:buFont typeface="+mj-lt"/>
              <a:buAutoNum type="alphaUcPeriod"/>
            </a:pPr>
            <a:r>
              <a:rPr lang="en-US" dirty="0"/>
              <a:t>Cochin Shipyard Limited (CSL)</a:t>
            </a:r>
          </a:p>
          <a:p>
            <a:pPr marL="514350" indent="-514350">
              <a:lnSpc>
                <a:spcPct val="150000"/>
              </a:lnSpc>
              <a:buFont typeface="+mj-lt"/>
              <a:buAutoNum type="alphaUcPeriod"/>
            </a:pPr>
            <a:r>
              <a:rPr lang="en-US" dirty="0"/>
              <a:t>Goa Shipyard Limited (GSL)</a:t>
            </a:r>
          </a:p>
          <a:p>
            <a:pPr marL="514350" indent="-514350">
              <a:lnSpc>
                <a:spcPct val="150000"/>
              </a:lnSpc>
              <a:buFont typeface="+mj-lt"/>
              <a:buAutoNum type="alphaUcPeriod"/>
            </a:pPr>
            <a:r>
              <a:rPr lang="en-US" dirty="0"/>
              <a:t>Hindustan Shipyard Limited (HSL)</a:t>
            </a:r>
          </a:p>
        </p:txBody>
      </p:sp>
      <p:pic>
        <p:nvPicPr>
          <p:cNvPr id="6" name="Picture 5" descr="Logo&#10;&#10;Description automatically generated">
            <a:extLst>
              <a:ext uri="{FF2B5EF4-FFF2-40B4-BE49-F238E27FC236}">
                <a16:creationId xmlns:a16="http://schemas.microsoft.com/office/drawing/2014/main" id="{BF651D05-E1D0-4EB2-B25B-B01ECA739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9551" y="64715"/>
            <a:ext cx="823682" cy="192737"/>
          </a:xfrm>
          <a:prstGeom prst="rect">
            <a:avLst/>
          </a:prstGeom>
        </p:spPr>
      </p:pic>
    </p:spTree>
    <p:extLst>
      <p:ext uri="{BB962C8B-B14F-4D97-AF65-F5344CB8AC3E}">
        <p14:creationId xmlns:p14="http://schemas.microsoft.com/office/powerpoint/2010/main" val="24489488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5" name="Title 1"/>
          <p:cNvSpPr>
            <a:spLocks noGrp="1"/>
          </p:cNvSpPr>
          <p:nvPr>
            <p:ph type="title"/>
          </p:nvPr>
        </p:nvSpPr>
        <p:spPr>
          <a:xfrm>
            <a:off x="456459" y="257452"/>
            <a:ext cx="11646774" cy="899544"/>
          </a:xfrm>
        </p:spPr>
        <p:txBody>
          <a:bodyPr>
            <a:noAutofit/>
          </a:bodyPr>
          <a:lstStyle/>
          <a:p>
            <a:r>
              <a:rPr lang="en-US" sz="4000" b="1" dirty="0">
                <a:latin typeface="+mn-lt"/>
              </a:rPr>
              <a:t>Where was the first of two Advanced Frigates for the Indian Navy launched?</a:t>
            </a:r>
          </a:p>
        </p:txBody>
      </p:sp>
      <p:sp>
        <p:nvSpPr>
          <p:cNvPr id="1048686" name="Content Placeholder 2"/>
          <p:cNvSpPr>
            <a:spLocks noGrp="1"/>
          </p:cNvSpPr>
          <p:nvPr>
            <p:ph idx="1"/>
          </p:nvPr>
        </p:nvSpPr>
        <p:spPr>
          <a:xfrm>
            <a:off x="456459" y="1264575"/>
            <a:ext cx="10515600" cy="3522620"/>
          </a:xfrm>
        </p:spPr>
        <p:txBody>
          <a:bodyPr>
            <a:normAutofit/>
          </a:bodyPr>
          <a:lstStyle/>
          <a:p>
            <a:pPr marL="514350" indent="-514350">
              <a:lnSpc>
                <a:spcPct val="150000"/>
              </a:lnSpc>
              <a:buFont typeface="+mj-lt"/>
              <a:buAutoNum type="alphaUcPeriod"/>
            </a:pPr>
            <a:r>
              <a:rPr lang="en-US" dirty="0"/>
              <a:t>Mazagon Dock Shipbuilders Limited (MDL)</a:t>
            </a:r>
          </a:p>
          <a:p>
            <a:pPr marL="514350" indent="-514350">
              <a:lnSpc>
                <a:spcPct val="150000"/>
              </a:lnSpc>
              <a:buFont typeface="+mj-lt"/>
              <a:buAutoNum type="alphaUcPeriod"/>
            </a:pPr>
            <a:r>
              <a:rPr lang="en-US" dirty="0"/>
              <a:t>Cochin Shipyard Limited (CSL)</a:t>
            </a:r>
          </a:p>
          <a:p>
            <a:pPr marL="514350" indent="-514350">
              <a:lnSpc>
                <a:spcPct val="150000"/>
              </a:lnSpc>
              <a:buFont typeface="+mj-lt"/>
              <a:buAutoNum type="alphaUcPeriod"/>
            </a:pPr>
            <a:r>
              <a:rPr lang="en-US" b="1" dirty="0">
                <a:solidFill>
                  <a:srgbClr val="00B050"/>
                </a:solidFill>
              </a:rPr>
              <a:t>Goa Shipyard Limited (GSL)</a:t>
            </a:r>
          </a:p>
          <a:p>
            <a:pPr marL="514350" indent="-514350">
              <a:lnSpc>
                <a:spcPct val="150000"/>
              </a:lnSpc>
              <a:buFont typeface="+mj-lt"/>
              <a:buAutoNum type="alphaUcPeriod"/>
            </a:pPr>
            <a:r>
              <a:rPr lang="en-US" dirty="0"/>
              <a:t>Hindustan Shipyard Limited (HSL)</a:t>
            </a:r>
          </a:p>
        </p:txBody>
      </p:sp>
      <p:pic>
        <p:nvPicPr>
          <p:cNvPr id="6" name="Picture 5" descr="Logo&#10;&#10;Description automatically generated">
            <a:extLst>
              <a:ext uri="{FF2B5EF4-FFF2-40B4-BE49-F238E27FC236}">
                <a16:creationId xmlns:a16="http://schemas.microsoft.com/office/drawing/2014/main" id="{BF651D05-E1D0-4EB2-B25B-B01ECA739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9551" y="64715"/>
            <a:ext cx="823682" cy="192737"/>
          </a:xfrm>
          <a:prstGeom prst="rect">
            <a:avLst/>
          </a:prstGeom>
        </p:spPr>
      </p:pic>
    </p:spTree>
    <p:extLst>
      <p:ext uri="{BB962C8B-B14F-4D97-AF65-F5344CB8AC3E}">
        <p14:creationId xmlns:p14="http://schemas.microsoft.com/office/powerpoint/2010/main" val="30789273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5" name="Title 1"/>
          <p:cNvSpPr>
            <a:spLocks noGrp="1"/>
          </p:cNvSpPr>
          <p:nvPr>
            <p:ph type="title"/>
          </p:nvPr>
        </p:nvSpPr>
        <p:spPr>
          <a:xfrm>
            <a:off x="344699" y="478976"/>
            <a:ext cx="11646774" cy="670667"/>
          </a:xfrm>
        </p:spPr>
        <p:txBody>
          <a:bodyPr>
            <a:noAutofit/>
          </a:bodyPr>
          <a:lstStyle/>
          <a:p>
            <a:r>
              <a:rPr lang="en-US" sz="4000" b="1" dirty="0">
                <a:latin typeface="+mn-lt"/>
              </a:rPr>
              <a:t>Where was the Phase-II Ballistic Missile Defence System successfully flight-tested by DRDO?</a:t>
            </a:r>
          </a:p>
        </p:txBody>
      </p:sp>
      <p:sp>
        <p:nvSpPr>
          <p:cNvPr id="1048686" name="Content Placeholder 2"/>
          <p:cNvSpPr>
            <a:spLocks noGrp="1"/>
          </p:cNvSpPr>
          <p:nvPr>
            <p:ph idx="1"/>
          </p:nvPr>
        </p:nvSpPr>
        <p:spPr>
          <a:xfrm>
            <a:off x="456459" y="1267063"/>
            <a:ext cx="10515600" cy="3522620"/>
          </a:xfrm>
        </p:spPr>
        <p:txBody>
          <a:bodyPr>
            <a:normAutofit/>
          </a:bodyPr>
          <a:lstStyle/>
          <a:p>
            <a:pPr marL="514350" indent="-514350">
              <a:lnSpc>
                <a:spcPct val="150000"/>
              </a:lnSpc>
              <a:buFont typeface="+mj-lt"/>
              <a:buAutoNum type="alphaUcPeriod"/>
            </a:pPr>
            <a:r>
              <a:rPr lang="en-US" dirty="0"/>
              <a:t>ITR Chandipur</a:t>
            </a:r>
          </a:p>
          <a:p>
            <a:pPr marL="514350" indent="-514350">
              <a:lnSpc>
                <a:spcPct val="150000"/>
              </a:lnSpc>
              <a:buFont typeface="+mj-lt"/>
              <a:buAutoNum type="alphaUcPeriod"/>
            </a:pPr>
            <a:r>
              <a:rPr lang="en-US" dirty="0"/>
              <a:t>Mumbai</a:t>
            </a:r>
          </a:p>
          <a:p>
            <a:pPr marL="514350" indent="-514350">
              <a:lnSpc>
                <a:spcPct val="150000"/>
              </a:lnSpc>
              <a:buFont typeface="+mj-lt"/>
              <a:buAutoNum type="alphaUcPeriod"/>
            </a:pPr>
            <a:r>
              <a:rPr lang="en-US" dirty="0"/>
              <a:t>Chennai</a:t>
            </a:r>
          </a:p>
          <a:p>
            <a:pPr marL="514350" indent="-514350">
              <a:lnSpc>
                <a:spcPct val="150000"/>
              </a:lnSpc>
              <a:buFont typeface="+mj-lt"/>
              <a:buAutoNum type="alphaUcPeriod"/>
            </a:pPr>
            <a:r>
              <a:rPr lang="en-US" dirty="0"/>
              <a:t>None</a:t>
            </a:r>
            <a:endParaRPr lang="pt-BR" dirty="0"/>
          </a:p>
        </p:txBody>
      </p:sp>
      <p:pic>
        <p:nvPicPr>
          <p:cNvPr id="6" name="Picture 5" descr="Logo&#10;&#10;Description automatically generated">
            <a:extLst>
              <a:ext uri="{FF2B5EF4-FFF2-40B4-BE49-F238E27FC236}">
                <a16:creationId xmlns:a16="http://schemas.microsoft.com/office/drawing/2014/main" id="{BF651D05-E1D0-4EB2-B25B-B01ECA739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9551" y="64715"/>
            <a:ext cx="823682" cy="192737"/>
          </a:xfrm>
          <a:prstGeom prst="rect">
            <a:avLst/>
          </a:prstGeom>
        </p:spPr>
      </p:pic>
    </p:spTree>
    <p:extLst>
      <p:ext uri="{BB962C8B-B14F-4D97-AF65-F5344CB8AC3E}">
        <p14:creationId xmlns:p14="http://schemas.microsoft.com/office/powerpoint/2010/main" val="4770241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5" name="Title 1"/>
          <p:cNvSpPr>
            <a:spLocks noGrp="1"/>
          </p:cNvSpPr>
          <p:nvPr>
            <p:ph type="title"/>
          </p:nvPr>
        </p:nvSpPr>
        <p:spPr>
          <a:xfrm>
            <a:off x="344699" y="478976"/>
            <a:ext cx="11646774" cy="670667"/>
          </a:xfrm>
        </p:spPr>
        <p:txBody>
          <a:bodyPr>
            <a:noAutofit/>
          </a:bodyPr>
          <a:lstStyle/>
          <a:p>
            <a:r>
              <a:rPr lang="en-US" sz="4000" b="1" dirty="0">
                <a:latin typeface="+mn-lt"/>
              </a:rPr>
              <a:t>Where was the Phase-II Ballistic Missile Defence System successfully flight-tested by DRDO?</a:t>
            </a:r>
          </a:p>
        </p:txBody>
      </p:sp>
      <p:sp>
        <p:nvSpPr>
          <p:cNvPr id="1048686" name="Content Placeholder 2"/>
          <p:cNvSpPr>
            <a:spLocks noGrp="1"/>
          </p:cNvSpPr>
          <p:nvPr>
            <p:ph idx="1"/>
          </p:nvPr>
        </p:nvSpPr>
        <p:spPr>
          <a:xfrm>
            <a:off x="456459" y="1267063"/>
            <a:ext cx="10515600" cy="3522620"/>
          </a:xfrm>
        </p:spPr>
        <p:txBody>
          <a:bodyPr>
            <a:normAutofit/>
          </a:bodyPr>
          <a:lstStyle/>
          <a:p>
            <a:pPr marL="514350" indent="-514350">
              <a:lnSpc>
                <a:spcPct val="150000"/>
              </a:lnSpc>
              <a:buFont typeface="+mj-lt"/>
              <a:buAutoNum type="alphaUcPeriod"/>
            </a:pPr>
            <a:r>
              <a:rPr lang="en-US" b="1" dirty="0">
                <a:solidFill>
                  <a:srgbClr val="00B050"/>
                </a:solidFill>
              </a:rPr>
              <a:t>ITR Chandipur</a:t>
            </a:r>
          </a:p>
          <a:p>
            <a:pPr marL="514350" indent="-514350">
              <a:lnSpc>
                <a:spcPct val="150000"/>
              </a:lnSpc>
              <a:buFont typeface="+mj-lt"/>
              <a:buAutoNum type="alphaUcPeriod"/>
            </a:pPr>
            <a:r>
              <a:rPr lang="en-US" dirty="0"/>
              <a:t>Mumbai</a:t>
            </a:r>
          </a:p>
          <a:p>
            <a:pPr marL="514350" indent="-514350">
              <a:lnSpc>
                <a:spcPct val="150000"/>
              </a:lnSpc>
              <a:buFont typeface="+mj-lt"/>
              <a:buAutoNum type="alphaUcPeriod"/>
            </a:pPr>
            <a:r>
              <a:rPr lang="en-US" dirty="0"/>
              <a:t>Chennai</a:t>
            </a:r>
          </a:p>
          <a:p>
            <a:pPr marL="514350" indent="-514350">
              <a:lnSpc>
                <a:spcPct val="150000"/>
              </a:lnSpc>
              <a:buFont typeface="+mj-lt"/>
              <a:buAutoNum type="alphaUcPeriod"/>
            </a:pPr>
            <a:r>
              <a:rPr lang="en-US" dirty="0"/>
              <a:t>None</a:t>
            </a:r>
            <a:endParaRPr lang="pt-BR" dirty="0"/>
          </a:p>
        </p:txBody>
      </p:sp>
      <p:pic>
        <p:nvPicPr>
          <p:cNvPr id="6" name="Picture 5" descr="Logo&#10;&#10;Description automatically generated">
            <a:extLst>
              <a:ext uri="{FF2B5EF4-FFF2-40B4-BE49-F238E27FC236}">
                <a16:creationId xmlns:a16="http://schemas.microsoft.com/office/drawing/2014/main" id="{BF651D05-E1D0-4EB2-B25B-B01ECA739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9551" y="64715"/>
            <a:ext cx="823682" cy="192737"/>
          </a:xfrm>
          <a:prstGeom prst="rect">
            <a:avLst/>
          </a:prstGeom>
        </p:spPr>
      </p:pic>
    </p:spTree>
    <p:extLst>
      <p:ext uri="{BB962C8B-B14F-4D97-AF65-F5344CB8AC3E}">
        <p14:creationId xmlns:p14="http://schemas.microsoft.com/office/powerpoint/2010/main" val="34931166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5" name="Title 1"/>
          <p:cNvSpPr>
            <a:spLocks noGrp="1"/>
          </p:cNvSpPr>
          <p:nvPr>
            <p:ph type="title"/>
          </p:nvPr>
        </p:nvSpPr>
        <p:spPr>
          <a:xfrm>
            <a:off x="456459" y="257452"/>
            <a:ext cx="11646774" cy="899544"/>
          </a:xfrm>
        </p:spPr>
        <p:txBody>
          <a:bodyPr>
            <a:noAutofit/>
          </a:bodyPr>
          <a:lstStyle/>
          <a:p>
            <a:r>
              <a:rPr lang="en-US" sz="4000" b="1" dirty="0">
                <a:latin typeface="+mn-lt"/>
              </a:rPr>
              <a:t>In which country is the 21</a:t>
            </a:r>
            <a:r>
              <a:rPr lang="en-US" sz="4000" b="1" baseline="30000" dirty="0">
                <a:latin typeface="+mn-lt"/>
              </a:rPr>
              <a:t>st</a:t>
            </a:r>
            <a:r>
              <a:rPr lang="en-US" sz="4000" b="1" dirty="0">
                <a:latin typeface="+mn-lt"/>
              </a:rPr>
              <a:t> edition of the exercise Khaan Quest 2024 scheduled to be held?</a:t>
            </a:r>
          </a:p>
        </p:txBody>
      </p:sp>
      <p:sp>
        <p:nvSpPr>
          <p:cNvPr id="1048686" name="Content Placeholder 2"/>
          <p:cNvSpPr>
            <a:spLocks noGrp="1"/>
          </p:cNvSpPr>
          <p:nvPr>
            <p:ph idx="1"/>
          </p:nvPr>
        </p:nvSpPr>
        <p:spPr>
          <a:xfrm>
            <a:off x="456459" y="1236583"/>
            <a:ext cx="10515600" cy="3522620"/>
          </a:xfrm>
        </p:spPr>
        <p:txBody>
          <a:bodyPr>
            <a:normAutofit/>
          </a:bodyPr>
          <a:lstStyle/>
          <a:p>
            <a:pPr marL="514350" indent="-514350">
              <a:lnSpc>
                <a:spcPct val="150000"/>
              </a:lnSpc>
              <a:buFont typeface="+mj-lt"/>
              <a:buAutoNum type="alphaUcPeriod"/>
            </a:pPr>
            <a:r>
              <a:rPr lang="en-US" dirty="0"/>
              <a:t>India</a:t>
            </a:r>
          </a:p>
          <a:p>
            <a:pPr marL="514350" indent="-514350">
              <a:lnSpc>
                <a:spcPct val="150000"/>
              </a:lnSpc>
              <a:buFont typeface="+mj-lt"/>
              <a:buAutoNum type="alphaUcPeriod"/>
            </a:pPr>
            <a:r>
              <a:rPr lang="en-US" dirty="0"/>
              <a:t>Mongolia</a:t>
            </a:r>
          </a:p>
          <a:p>
            <a:pPr marL="514350" indent="-514350">
              <a:lnSpc>
                <a:spcPct val="150000"/>
              </a:lnSpc>
              <a:buFont typeface="+mj-lt"/>
              <a:buAutoNum type="alphaUcPeriod"/>
            </a:pPr>
            <a:r>
              <a:rPr lang="en-US" dirty="0"/>
              <a:t>Russia</a:t>
            </a:r>
          </a:p>
          <a:p>
            <a:pPr marL="514350" indent="-514350">
              <a:lnSpc>
                <a:spcPct val="150000"/>
              </a:lnSpc>
              <a:buFont typeface="+mj-lt"/>
              <a:buAutoNum type="alphaUcPeriod"/>
            </a:pPr>
            <a:r>
              <a:rPr lang="en-US" dirty="0"/>
              <a:t>China</a:t>
            </a:r>
          </a:p>
        </p:txBody>
      </p:sp>
      <p:pic>
        <p:nvPicPr>
          <p:cNvPr id="6" name="Picture 5" descr="Logo&#10;&#10;Description automatically generated">
            <a:extLst>
              <a:ext uri="{FF2B5EF4-FFF2-40B4-BE49-F238E27FC236}">
                <a16:creationId xmlns:a16="http://schemas.microsoft.com/office/drawing/2014/main" id="{BF651D05-E1D0-4EB2-B25B-B01ECA739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9551" y="64715"/>
            <a:ext cx="823682" cy="192737"/>
          </a:xfrm>
          <a:prstGeom prst="rect">
            <a:avLst/>
          </a:prstGeom>
        </p:spPr>
      </p:pic>
    </p:spTree>
    <p:extLst>
      <p:ext uri="{BB962C8B-B14F-4D97-AF65-F5344CB8AC3E}">
        <p14:creationId xmlns:p14="http://schemas.microsoft.com/office/powerpoint/2010/main" val="1422644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6ECAF-8603-43C0-BAC0-09537A24AD56}"/>
              </a:ext>
            </a:extLst>
          </p:cNvPr>
          <p:cNvSpPr>
            <a:spLocks noGrp="1"/>
          </p:cNvSpPr>
          <p:nvPr>
            <p:ph type="title"/>
          </p:nvPr>
        </p:nvSpPr>
        <p:spPr>
          <a:xfrm>
            <a:off x="838200" y="365125"/>
            <a:ext cx="10515600" cy="847855"/>
          </a:xfrm>
        </p:spPr>
        <p:txBody>
          <a:bodyPr/>
          <a:lstStyle/>
          <a:p>
            <a:r>
              <a:rPr lang="en-US" b="1" dirty="0">
                <a:latin typeface="+mn-lt"/>
              </a:rPr>
              <a:t>Identify The Rank</a:t>
            </a:r>
          </a:p>
        </p:txBody>
      </p:sp>
      <p:pic>
        <p:nvPicPr>
          <p:cNvPr id="5" name="Picture 4">
            <a:extLst>
              <a:ext uri="{FF2B5EF4-FFF2-40B4-BE49-F238E27FC236}">
                <a16:creationId xmlns:a16="http://schemas.microsoft.com/office/drawing/2014/main" id="{47FB5823-5EB7-4E38-8286-D58E72F2D9FD}"/>
              </a:ext>
            </a:extLst>
          </p:cNvPr>
          <p:cNvPicPr>
            <a:picLocks noChangeAspect="1"/>
          </p:cNvPicPr>
          <p:nvPr/>
        </p:nvPicPr>
        <p:blipFill>
          <a:blip r:embed="rId2"/>
          <a:stretch>
            <a:fillRect/>
          </a:stretch>
        </p:blipFill>
        <p:spPr>
          <a:xfrm>
            <a:off x="5443829" y="1815678"/>
            <a:ext cx="819150" cy="371475"/>
          </a:xfrm>
          <a:prstGeom prst="rect">
            <a:avLst/>
          </a:prstGeom>
        </p:spPr>
      </p:pic>
      <p:pic>
        <p:nvPicPr>
          <p:cNvPr id="1026" name="Picture 2" descr="Lt Cdr Shristi Thakur, an accomplished mountaineer is proudly representing Indian Navy as part of the 6 member Tri-Services  delegation participating in the CISM &quot;Climbing for Peace&quot; event on Mt. Elbrus (5462m) Russia, Europe's highest peak!">
            <a:extLst>
              <a:ext uri="{FF2B5EF4-FFF2-40B4-BE49-F238E27FC236}">
                <a16:creationId xmlns:a16="http://schemas.microsoft.com/office/drawing/2014/main" id="{E4EF2C49-60F8-FC4D-EDE5-11827F22EA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920" y="1358117"/>
            <a:ext cx="7493000" cy="50001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0236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5" name="Title 1"/>
          <p:cNvSpPr>
            <a:spLocks noGrp="1"/>
          </p:cNvSpPr>
          <p:nvPr>
            <p:ph type="title"/>
          </p:nvPr>
        </p:nvSpPr>
        <p:spPr>
          <a:xfrm>
            <a:off x="456459" y="257452"/>
            <a:ext cx="11646774" cy="899544"/>
          </a:xfrm>
        </p:spPr>
        <p:txBody>
          <a:bodyPr>
            <a:noAutofit/>
          </a:bodyPr>
          <a:lstStyle/>
          <a:p>
            <a:r>
              <a:rPr lang="en-US" sz="4000" b="1" dirty="0">
                <a:latin typeface="+mn-lt"/>
              </a:rPr>
              <a:t>In which country is the 21</a:t>
            </a:r>
            <a:r>
              <a:rPr lang="en-US" sz="4000" b="1" baseline="30000" dirty="0">
                <a:latin typeface="+mn-lt"/>
              </a:rPr>
              <a:t>st</a:t>
            </a:r>
            <a:r>
              <a:rPr lang="en-US" sz="4000" b="1" dirty="0">
                <a:latin typeface="+mn-lt"/>
              </a:rPr>
              <a:t> edition of the exercise Khaan Quest 2024 scheduled to be held?</a:t>
            </a:r>
          </a:p>
        </p:txBody>
      </p:sp>
      <p:sp>
        <p:nvSpPr>
          <p:cNvPr id="1048686" name="Content Placeholder 2"/>
          <p:cNvSpPr>
            <a:spLocks noGrp="1"/>
          </p:cNvSpPr>
          <p:nvPr>
            <p:ph idx="1"/>
          </p:nvPr>
        </p:nvSpPr>
        <p:spPr>
          <a:xfrm>
            <a:off x="456459" y="1236583"/>
            <a:ext cx="10515600" cy="3522620"/>
          </a:xfrm>
        </p:spPr>
        <p:txBody>
          <a:bodyPr>
            <a:normAutofit/>
          </a:bodyPr>
          <a:lstStyle/>
          <a:p>
            <a:pPr marL="514350" indent="-514350">
              <a:lnSpc>
                <a:spcPct val="150000"/>
              </a:lnSpc>
              <a:buFont typeface="+mj-lt"/>
              <a:buAutoNum type="alphaUcPeriod"/>
            </a:pPr>
            <a:r>
              <a:rPr lang="en-US" dirty="0"/>
              <a:t>India</a:t>
            </a:r>
          </a:p>
          <a:p>
            <a:pPr marL="514350" indent="-514350">
              <a:lnSpc>
                <a:spcPct val="150000"/>
              </a:lnSpc>
              <a:buFont typeface="+mj-lt"/>
              <a:buAutoNum type="alphaUcPeriod"/>
            </a:pPr>
            <a:r>
              <a:rPr lang="en-US" b="1" dirty="0">
                <a:solidFill>
                  <a:srgbClr val="00B050"/>
                </a:solidFill>
              </a:rPr>
              <a:t>Mongolia</a:t>
            </a:r>
          </a:p>
          <a:p>
            <a:pPr marL="514350" indent="-514350">
              <a:lnSpc>
                <a:spcPct val="150000"/>
              </a:lnSpc>
              <a:buFont typeface="+mj-lt"/>
              <a:buAutoNum type="alphaUcPeriod"/>
            </a:pPr>
            <a:r>
              <a:rPr lang="en-US" dirty="0"/>
              <a:t>Russia</a:t>
            </a:r>
          </a:p>
          <a:p>
            <a:pPr marL="514350" indent="-514350">
              <a:lnSpc>
                <a:spcPct val="150000"/>
              </a:lnSpc>
              <a:buFont typeface="+mj-lt"/>
              <a:buAutoNum type="alphaUcPeriod"/>
            </a:pPr>
            <a:r>
              <a:rPr lang="en-US" dirty="0"/>
              <a:t>China</a:t>
            </a:r>
          </a:p>
        </p:txBody>
      </p:sp>
      <p:pic>
        <p:nvPicPr>
          <p:cNvPr id="6" name="Picture 5" descr="Logo&#10;&#10;Description automatically generated">
            <a:extLst>
              <a:ext uri="{FF2B5EF4-FFF2-40B4-BE49-F238E27FC236}">
                <a16:creationId xmlns:a16="http://schemas.microsoft.com/office/drawing/2014/main" id="{BF651D05-E1D0-4EB2-B25B-B01ECA739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9551" y="64715"/>
            <a:ext cx="823682" cy="192737"/>
          </a:xfrm>
          <a:prstGeom prst="rect">
            <a:avLst/>
          </a:prstGeom>
        </p:spPr>
      </p:pic>
    </p:spTree>
    <p:extLst>
      <p:ext uri="{BB962C8B-B14F-4D97-AF65-F5344CB8AC3E}">
        <p14:creationId xmlns:p14="http://schemas.microsoft.com/office/powerpoint/2010/main" val="8378042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5" name="Title 1"/>
          <p:cNvSpPr>
            <a:spLocks noGrp="1"/>
          </p:cNvSpPr>
          <p:nvPr>
            <p:ph type="title"/>
          </p:nvPr>
        </p:nvSpPr>
        <p:spPr>
          <a:xfrm>
            <a:off x="456459" y="257452"/>
            <a:ext cx="11646774" cy="899544"/>
          </a:xfrm>
        </p:spPr>
        <p:txBody>
          <a:bodyPr>
            <a:noAutofit/>
          </a:bodyPr>
          <a:lstStyle/>
          <a:p>
            <a:r>
              <a:rPr lang="en-US" sz="4000" b="1" dirty="0">
                <a:latin typeface="+mn-lt"/>
              </a:rPr>
              <a:t>Ex ‘LAMITIYE’ Conducted b/w India &amp; </a:t>
            </a:r>
          </a:p>
        </p:txBody>
      </p:sp>
      <p:sp>
        <p:nvSpPr>
          <p:cNvPr id="1048686" name="Content Placeholder 2"/>
          <p:cNvSpPr>
            <a:spLocks noGrp="1"/>
          </p:cNvSpPr>
          <p:nvPr>
            <p:ph idx="1"/>
          </p:nvPr>
        </p:nvSpPr>
        <p:spPr>
          <a:xfrm>
            <a:off x="456459" y="1236583"/>
            <a:ext cx="10515600" cy="3522620"/>
          </a:xfrm>
        </p:spPr>
        <p:txBody>
          <a:bodyPr>
            <a:normAutofit/>
          </a:bodyPr>
          <a:lstStyle/>
          <a:p>
            <a:pPr marL="514350" indent="-514350">
              <a:lnSpc>
                <a:spcPct val="150000"/>
              </a:lnSpc>
              <a:buFont typeface="+mj-lt"/>
              <a:buAutoNum type="alphaUcPeriod"/>
            </a:pPr>
            <a:r>
              <a:rPr lang="en-US" dirty="0"/>
              <a:t>Qatar</a:t>
            </a:r>
          </a:p>
          <a:p>
            <a:pPr marL="514350" indent="-514350">
              <a:lnSpc>
                <a:spcPct val="150000"/>
              </a:lnSpc>
              <a:buFont typeface="+mj-lt"/>
              <a:buAutoNum type="alphaUcPeriod"/>
            </a:pPr>
            <a:r>
              <a:rPr lang="en-US" dirty="0"/>
              <a:t>Oman</a:t>
            </a:r>
          </a:p>
          <a:p>
            <a:pPr marL="514350" indent="-514350">
              <a:lnSpc>
                <a:spcPct val="150000"/>
              </a:lnSpc>
              <a:buFont typeface="+mj-lt"/>
              <a:buAutoNum type="alphaUcPeriod"/>
            </a:pPr>
            <a:r>
              <a:rPr lang="en-US" dirty="0"/>
              <a:t>UAE</a:t>
            </a:r>
          </a:p>
          <a:p>
            <a:pPr marL="514350" indent="-514350">
              <a:lnSpc>
                <a:spcPct val="150000"/>
              </a:lnSpc>
              <a:buFont typeface="+mj-lt"/>
              <a:buAutoNum type="alphaUcPeriod"/>
            </a:pPr>
            <a:r>
              <a:rPr lang="en-US" dirty="0"/>
              <a:t>Seychelles</a:t>
            </a:r>
          </a:p>
        </p:txBody>
      </p:sp>
      <p:pic>
        <p:nvPicPr>
          <p:cNvPr id="6" name="Picture 5" descr="Logo&#10;&#10;Description automatically generated">
            <a:extLst>
              <a:ext uri="{FF2B5EF4-FFF2-40B4-BE49-F238E27FC236}">
                <a16:creationId xmlns:a16="http://schemas.microsoft.com/office/drawing/2014/main" id="{BF651D05-E1D0-4EB2-B25B-B01ECA739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9551" y="64715"/>
            <a:ext cx="823682" cy="192737"/>
          </a:xfrm>
          <a:prstGeom prst="rect">
            <a:avLst/>
          </a:prstGeom>
        </p:spPr>
      </p:pic>
    </p:spTree>
    <p:extLst>
      <p:ext uri="{BB962C8B-B14F-4D97-AF65-F5344CB8AC3E}">
        <p14:creationId xmlns:p14="http://schemas.microsoft.com/office/powerpoint/2010/main" val="40358660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5" name="Title 1"/>
          <p:cNvSpPr>
            <a:spLocks noGrp="1"/>
          </p:cNvSpPr>
          <p:nvPr>
            <p:ph type="title"/>
          </p:nvPr>
        </p:nvSpPr>
        <p:spPr>
          <a:xfrm>
            <a:off x="456459" y="257452"/>
            <a:ext cx="11646774" cy="899544"/>
          </a:xfrm>
        </p:spPr>
        <p:txBody>
          <a:bodyPr>
            <a:noAutofit/>
          </a:bodyPr>
          <a:lstStyle/>
          <a:p>
            <a:r>
              <a:rPr lang="en-US" sz="4000" b="1" dirty="0">
                <a:latin typeface="+mn-lt"/>
              </a:rPr>
              <a:t>Ex ‘LAMITIYE’ Conducted b/w India &amp; </a:t>
            </a:r>
          </a:p>
        </p:txBody>
      </p:sp>
      <p:sp>
        <p:nvSpPr>
          <p:cNvPr id="1048686" name="Content Placeholder 2"/>
          <p:cNvSpPr>
            <a:spLocks noGrp="1"/>
          </p:cNvSpPr>
          <p:nvPr>
            <p:ph idx="1"/>
          </p:nvPr>
        </p:nvSpPr>
        <p:spPr>
          <a:xfrm>
            <a:off x="456459" y="1236583"/>
            <a:ext cx="10515600" cy="3522620"/>
          </a:xfrm>
        </p:spPr>
        <p:txBody>
          <a:bodyPr>
            <a:normAutofit/>
          </a:bodyPr>
          <a:lstStyle/>
          <a:p>
            <a:pPr marL="514350" indent="-514350">
              <a:lnSpc>
                <a:spcPct val="150000"/>
              </a:lnSpc>
              <a:buFont typeface="+mj-lt"/>
              <a:buAutoNum type="alphaUcPeriod"/>
            </a:pPr>
            <a:r>
              <a:rPr lang="en-US" dirty="0"/>
              <a:t>Qatar</a:t>
            </a:r>
          </a:p>
          <a:p>
            <a:pPr marL="514350" indent="-514350">
              <a:lnSpc>
                <a:spcPct val="150000"/>
              </a:lnSpc>
              <a:buFont typeface="+mj-lt"/>
              <a:buAutoNum type="alphaUcPeriod"/>
            </a:pPr>
            <a:r>
              <a:rPr lang="en-US" dirty="0"/>
              <a:t>Oman</a:t>
            </a:r>
          </a:p>
          <a:p>
            <a:pPr marL="514350" indent="-514350">
              <a:lnSpc>
                <a:spcPct val="150000"/>
              </a:lnSpc>
              <a:buFont typeface="+mj-lt"/>
              <a:buAutoNum type="alphaUcPeriod"/>
            </a:pPr>
            <a:r>
              <a:rPr lang="en-US" dirty="0"/>
              <a:t>UAE</a:t>
            </a:r>
          </a:p>
          <a:p>
            <a:pPr marL="514350" indent="-514350">
              <a:lnSpc>
                <a:spcPct val="150000"/>
              </a:lnSpc>
              <a:buFont typeface="+mj-lt"/>
              <a:buAutoNum type="alphaUcPeriod"/>
            </a:pPr>
            <a:r>
              <a:rPr lang="en-US" b="1" dirty="0">
                <a:solidFill>
                  <a:srgbClr val="00B050"/>
                </a:solidFill>
              </a:rPr>
              <a:t>Seychelles</a:t>
            </a:r>
          </a:p>
        </p:txBody>
      </p:sp>
      <p:pic>
        <p:nvPicPr>
          <p:cNvPr id="6" name="Picture 5" descr="Logo&#10;&#10;Description automatically generated">
            <a:extLst>
              <a:ext uri="{FF2B5EF4-FFF2-40B4-BE49-F238E27FC236}">
                <a16:creationId xmlns:a16="http://schemas.microsoft.com/office/drawing/2014/main" id="{BF651D05-E1D0-4EB2-B25B-B01ECA739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9551" y="64715"/>
            <a:ext cx="823682" cy="192737"/>
          </a:xfrm>
          <a:prstGeom prst="rect">
            <a:avLst/>
          </a:prstGeom>
        </p:spPr>
      </p:pic>
      <p:pic>
        <p:nvPicPr>
          <p:cNvPr id="6146" name="Picture 2" descr="Indian Army contingent arrives in Seychelles for 9th edition of Exercise  Lamitiye | India News,The Indian Express">
            <a:extLst>
              <a:ext uri="{FF2B5EF4-FFF2-40B4-BE49-F238E27FC236}">
                <a16:creationId xmlns:a16="http://schemas.microsoft.com/office/drawing/2014/main" id="{1087C4AE-C2E8-8ADB-B1F1-FF47CB478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3587" y="1601659"/>
            <a:ext cx="5301343" cy="29466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2184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5" name="Title 1"/>
          <p:cNvSpPr>
            <a:spLocks noGrp="1"/>
          </p:cNvSpPr>
          <p:nvPr>
            <p:ph type="title"/>
          </p:nvPr>
        </p:nvSpPr>
        <p:spPr>
          <a:xfrm>
            <a:off x="456459" y="257452"/>
            <a:ext cx="11646774" cy="899544"/>
          </a:xfrm>
        </p:spPr>
        <p:txBody>
          <a:bodyPr>
            <a:noAutofit/>
          </a:bodyPr>
          <a:lstStyle/>
          <a:p>
            <a:r>
              <a:rPr lang="en-US" sz="4000" b="1" dirty="0">
                <a:latin typeface="+mn-lt"/>
              </a:rPr>
              <a:t>Chinook Chopper Manufactured By</a:t>
            </a:r>
          </a:p>
        </p:txBody>
      </p:sp>
      <p:sp>
        <p:nvSpPr>
          <p:cNvPr id="1048686" name="Content Placeholder 2"/>
          <p:cNvSpPr>
            <a:spLocks noGrp="1"/>
          </p:cNvSpPr>
          <p:nvPr>
            <p:ph idx="1"/>
          </p:nvPr>
        </p:nvSpPr>
        <p:spPr>
          <a:xfrm>
            <a:off x="456459" y="1236583"/>
            <a:ext cx="10515600" cy="3522620"/>
          </a:xfrm>
        </p:spPr>
        <p:txBody>
          <a:bodyPr>
            <a:normAutofit/>
          </a:bodyPr>
          <a:lstStyle/>
          <a:p>
            <a:pPr marL="514350" indent="-514350">
              <a:lnSpc>
                <a:spcPct val="150000"/>
              </a:lnSpc>
              <a:buFont typeface="+mj-lt"/>
              <a:buAutoNum type="alphaUcPeriod"/>
            </a:pPr>
            <a:r>
              <a:rPr lang="en-US" dirty="0"/>
              <a:t>Airbus</a:t>
            </a:r>
          </a:p>
          <a:p>
            <a:pPr marL="514350" indent="-514350">
              <a:lnSpc>
                <a:spcPct val="150000"/>
              </a:lnSpc>
              <a:buFont typeface="+mj-lt"/>
              <a:buAutoNum type="alphaUcPeriod"/>
            </a:pPr>
            <a:r>
              <a:rPr lang="en-US" dirty="0"/>
              <a:t>Lockheed Martin</a:t>
            </a:r>
          </a:p>
          <a:p>
            <a:pPr marL="514350" indent="-514350">
              <a:lnSpc>
                <a:spcPct val="150000"/>
              </a:lnSpc>
              <a:buFont typeface="+mj-lt"/>
              <a:buAutoNum type="alphaUcPeriod"/>
            </a:pPr>
            <a:r>
              <a:rPr lang="en-US" dirty="0"/>
              <a:t>Boeing</a:t>
            </a:r>
          </a:p>
          <a:p>
            <a:pPr marL="514350" indent="-514350">
              <a:lnSpc>
                <a:spcPct val="150000"/>
              </a:lnSpc>
              <a:buFont typeface="+mj-lt"/>
              <a:buAutoNum type="alphaUcPeriod"/>
            </a:pPr>
            <a:r>
              <a:rPr lang="en-US" dirty="0"/>
              <a:t>HAL</a:t>
            </a:r>
          </a:p>
        </p:txBody>
      </p:sp>
      <p:pic>
        <p:nvPicPr>
          <p:cNvPr id="6" name="Picture 5" descr="Logo&#10;&#10;Description automatically generated">
            <a:extLst>
              <a:ext uri="{FF2B5EF4-FFF2-40B4-BE49-F238E27FC236}">
                <a16:creationId xmlns:a16="http://schemas.microsoft.com/office/drawing/2014/main" id="{BF651D05-E1D0-4EB2-B25B-B01ECA739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9551" y="64715"/>
            <a:ext cx="823682" cy="192737"/>
          </a:xfrm>
          <a:prstGeom prst="rect">
            <a:avLst/>
          </a:prstGeom>
        </p:spPr>
      </p:pic>
    </p:spTree>
    <p:extLst>
      <p:ext uri="{BB962C8B-B14F-4D97-AF65-F5344CB8AC3E}">
        <p14:creationId xmlns:p14="http://schemas.microsoft.com/office/powerpoint/2010/main" val="34520066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5" name="Title 1"/>
          <p:cNvSpPr>
            <a:spLocks noGrp="1"/>
          </p:cNvSpPr>
          <p:nvPr>
            <p:ph type="title"/>
          </p:nvPr>
        </p:nvSpPr>
        <p:spPr>
          <a:xfrm>
            <a:off x="456459" y="257452"/>
            <a:ext cx="11646774" cy="899544"/>
          </a:xfrm>
        </p:spPr>
        <p:txBody>
          <a:bodyPr>
            <a:noAutofit/>
          </a:bodyPr>
          <a:lstStyle/>
          <a:p>
            <a:r>
              <a:rPr lang="en-US" sz="4000" b="1" dirty="0">
                <a:latin typeface="+mn-lt"/>
              </a:rPr>
              <a:t>Chinook Chopper Manufactured By</a:t>
            </a:r>
          </a:p>
        </p:txBody>
      </p:sp>
      <p:sp>
        <p:nvSpPr>
          <p:cNvPr id="1048686" name="Content Placeholder 2"/>
          <p:cNvSpPr>
            <a:spLocks noGrp="1"/>
          </p:cNvSpPr>
          <p:nvPr>
            <p:ph idx="1"/>
          </p:nvPr>
        </p:nvSpPr>
        <p:spPr>
          <a:xfrm>
            <a:off x="456459" y="1236583"/>
            <a:ext cx="10515600" cy="3522620"/>
          </a:xfrm>
        </p:spPr>
        <p:txBody>
          <a:bodyPr>
            <a:normAutofit/>
          </a:bodyPr>
          <a:lstStyle/>
          <a:p>
            <a:pPr marL="514350" indent="-514350">
              <a:lnSpc>
                <a:spcPct val="150000"/>
              </a:lnSpc>
              <a:buFont typeface="+mj-lt"/>
              <a:buAutoNum type="alphaUcPeriod"/>
            </a:pPr>
            <a:r>
              <a:rPr lang="en-US" dirty="0"/>
              <a:t>Airbus</a:t>
            </a:r>
          </a:p>
          <a:p>
            <a:pPr marL="514350" indent="-514350">
              <a:lnSpc>
                <a:spcPct val="150000"/>
              </a:lnSpc>
              <a:buFont typeface="+mj-lt"/>
              <a:buAutoNum type="alphaUcPeriod"/>
            </a:pPr>
            <a:r>
              <a:rPr lang="en-US" dirty="0"/>
              <a:t>Lockheed Martin</a:t>
            </a:r>
          </a:p>
          <a:p>
            <a:pPr marL="514350" indent="-514350">
              <a:lnSpc>
                <a:spcPct val="150000"/>
              </a:lnSpc>
              <a:buFont typeface="+mj-lt"/>
              <a:buAutoNum type="alphaUcPeriod"/>
            </a:pPr>
            <a:r>
              <a:rPr lang="en-US" b="1" dirty="0">
                <a:solidFill>
                  <a:srgbClr val="00B050"/>
                </a:solidFill>
              </a:rPr>
              <a:t>Boeing</a:t>
            </a:r>
          </a:p>
          <a:p>
            <a:pPr marL="514350" indent="-514350">
              <a:lnSpc>
                <a:spcPct val="150000"/>
              </a:lnSpc>
              <a:buFont typeface="+mj-lt"/>
              <a:buAutoNum type="alphaUcPeriod"/>
            </a:pPr>
            <a:r>
              <a:rPr lang="en-US" dirty="0"/>
              <a:t>HAL</a:t>
            </a:r>
          </a:p>
        </p:txBody>
      </p:sp>
      <p:pic>
        <p:nvPicPr>
          <p:cNvPr id="6" name="Picture 5" descr="Logo&#10;&#10;Description automatically generated">
            <a:extLst>
              <a:ext uri="{FF2B5EF4-FFF2-40B4-BE49-F238E27FC236}">
                <a16:creationId xmlns:a16="http://schemas.microsoft.com/office/drawing/2014/main" id="{BF651D05-E1D0-4EB2-B25B-B01ECA739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9551" y="64715"/>
            <a:ext cx="823682" cy="192737"/>
          </a:xfrm>
          <a:prstGeom prst="rect">
            <a:avLst/>
          </a:prstGeom>
        </p:spPr>
      </p:pic>
      <p:pic>
        <p:nvPicPr>
          <p:cNvPr id="6146" name="Picture 2" descr="Image">
            <a:extLst>
              <a:ext uri="{FF2B5EF4-FFF2-40B4-BE49-F238E27FC236}">
                <a16:creationId xmlns:a16="http://schemas.microsoft.com/office/drawing/2014/main" id="{2868F330-01E0-4576-872A-4EF29985DC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788" y="1440802"/>
            <a:ext cx="6542253" cy="43444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6526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5" name="Title 1"/>
          <p:cNvSpPr>
            <a:spLocks noGrp="1"/>
          </p:cNvSpPr>
          <p:nvPr>
            <p:ph type="title"/>
          </p:nvPr>
        </p:nvSpPr>
        <p:spPr>
          <a:xfrm>
            <a:off x="456459" y="257452"/>
            <a:ext cx="11646774" cy="899544"/>
          </a:xfrm>
        </p:spPr>
        <p:txBody>
          <a:bodyPr>
            <a:noAutofit/>
          </a:bodyPr>
          <a:lstStyle/>
          <a:p>
            <a:r>
              <a:rPr lang="en-US" sz="4000" b="1" dirty="0">
                <a:latin typeface="+mn-lt"/>
              </a:rPr>
              <a:t>Army War College Is In</a:t>
            </a:r>
          </a:p>
        </p:txBody>
      </p:sp>
      <p:sp>
        <p:nvSpPr>
          <p:cNvPr id="1048686" name="Content Placeholder 2"/>
          <p:cNvSpPr>
            <a:spLocks noGrp="1"/>
          </p:cNvSpPr>
          <p:nvPr>
            <p:ph idx="1"/>
          </p:nvPr>
        </p:nvSpPr>
        <p:spPr>
          <a:xfrm>
            <a:off x="456459" y="1236583"/>
            <a:ext cx="10515600" cy="3522620"/>
          </a:xfrm>
        </p:spPr>
        <p:txBody>
          <a:bodyPr>
            <a:normAutofit/>
          </a:bodyPr>
          <a:lstStyle/>
          <a:p>
            <a:pPr marL="514350" indent="-514350">
              <a:lnSpc>
                <a:spcPct val="150000"/>
              </a:lnSpc>
              <a:buFont typeface="+mj-lt"/>
              <a:buAutoNum type="alphaUcPeriod"/>
            </a:pPr>
            <a:r>
              <a:rPr lang="en-US" dirty="0"/>
              <a:t>Mhow</a:t>
            </a:r>
          </a:p>
          <a:p>
            <a:pPr marL="514350" indent="-514350">
              <a:lnSpc>
                <a:spcPct val="150000"/>
              </a:lnSpc>
              <a:buFont typeface="+mj-lt"/>
              <a:buAutoNum type="alphaUcPeriod"/>
            </a:pPr>
            <a:r>
              <a:rPr lang="en-US" dirty="0"/>
              <a:t>New Delhi</a:t>
            </a:r>
          </a:p>
          <a:p>
            <a:pPr marL="514350" indent="-514350">
              <a:lnSpc>
                <a:spcPct val="150000"/>
              </a:lnSpc>
              <a:buFont typeface="+mj-lt"/>
              <a:buAutoNum type="alphaUcPeriod"/>
            </a:pPr>
            <a:r>
              <a:rPr lang="en-US" dirty="0"/>
              <a:t>Noida</a:t>
            </a:r>
          </a:p>
          <a:p>
            <a:pPr marL="514350" indent="-514350">
              <a:lnSpc>
                <a:spcPct val="150000"/>
              </a:lnSpc>
              <a:buFont typeface="+mj-lt"/>
              <a:buAutoNum type="alphaUcPeriod"/>
            </a:pPr>
            <a:r>
              <a:rPr lang="en-US" dirty="0"/>
              <a:t>Nagpur</a:t>
            </a:r>
          </a:p>
        </p:txBody>
      </p:sp>
      <p:pic>
        <p:nvPicPr>
          <p:cNvPr id="6" name="Picture 5" descr="Logo&#10;&#10;Description automatically generated">
            <a:extLst>
              <a:ext uri="{FF2B5EF4-FFF2-40B4-BE49-F238E27FC236}">
                <a16:creationId xmlns:a16="http://schemas.microsoft.com/office/drawing/2014/main" id="{BF651D05-E1D0-4EB2-B25B-B01ECA739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9551" y="64715"/>
            <a:ext cx="823682" cy="192737"/>
          </a:xfrm>
          <a:prstGeom prst="rect">
            <a:avLst/>
          </a:prstGeom>
        </p:spPr>
      </p:pic>
    </p:spTree>
    <p:extLst>
      <p:ext uri="{BB962C8B-B14F-4D97-AF65-F5344CB8AC3E}">
        <p14:creationId xmlns:p14="http://schemas.microsoft.com/office/powerpoint/2010/main" val="2660444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5" name="Title 1"/>
          <p:cNvSpPr>
            <a:spLocks noGrp="1"/>
          </p:cNvSpPr>
          <p:nvPr>
            <p:ph type="title"/>
          </p:nvPr>
        </p:nvSpPr>
        <p:spPr>
          <a:xfrm>
            <a:off x="456459" y="257452"/>
            <a:ext cx="11646774" cy="899544"/>
          </a:xfrm>
        </p:spPr>
        <p:txBody>
          <a:bodyPr>
            <a:noAutofit/>
          </a:bodyPr>
          <a:lstStyle/>
          <a:p>
            <a:r>
              <a:rPr lang="en-US" sz="4000" b="1" dirty="0">
                <a:latin typeface="+mn-lt"/>
              </a:rPr>
              <a:t>Army War College Is In</a:t>
            </a:r>
          </a:p>
        </p:txBody>
      </p:sp>
      <p:sp>
        <p:nvSpPr>
          <p:cNvPr id="1048686" name="Content Placeholder 2"/>
          <p:cNvSpPr>
            <a:spLocks noGrp="1"/>
          </p:cNvSpPr>
          <p:nvPr>
            <p:ph idx="1"/>
          </p:nvPr>
        </p:nvSpPr>
        <p:spPr>
          <a:xfrm>
            <a:off x="456459" y="1236583"/>
            <a:ext cx="10515600" cy="3522620"/>
          </a:xfrm>
        </p:spPr>
        <p:txBody>
          <a:bodyPr>
            <a:normAutofit/>
          </a:bodyPr>
          <a:lstStyle/>
          <a:p>
            <a:pPr marL="514350" indent="-514350">
              <a:lnSpc>
                <a:spcPct val="150000"/>
              </a:lnSpc>
              <a:buFont typeface="+mj-lt"/>
              <a:buAutoNum type="alphaUcPeriod"/>
            </a:pPr>
            <a:r>
              <a:rPr lang="en-US" b="1" dirty="0">
                <a:solidFill>
                  <a:srgbClr val="00B050"/>
                </a:solidFill>
              </a:rPr>
              <a:t>Mhow</a:t>
            </a:r>
          </a:p>
          <a:p>
            <a:pPr marL="514350" indent="-514350">
              <a:lnSpc>
                <a:spcPct val="150000"/>
              </a:lnSpc>
              <a:buFont typeface="+mj-lt"/>
              <a:buAutoNum type="alphaUcPeriod"/>
            </a:pPr>
            <a:r>
              <a:rPr lang="en-US" dirty="0"/>
              <a:t>New Delhi</a:t>
            </a:r>
          </a:p>
          <a:p>
            <a:pPr marL="514350" indent="-514350">
              <a:lnSpc>
                <a:spcPct val="150000"/>
              </a:lnSpc>
              <a:buFont typeface="+mj-lt"/>
              <a:buAutoNum type="alphaUcPeriod"/>
            </a:pPr>
            <a:r>
              <a:rPr lang="en-US" dirty="0"/>
              <a:t>Noida</a:t>
            </a:r>
          </a:p>
          <a:p>
            <a:pPr marL="514350" indent="-514350">
              <a:lnSpc>
                <a:spcPct val="150000"/>
              </a:lnSpc>
              <a:buFont typeface="+mj-lt"/>
              <a:buAutoNum type="alphaUcPeriod"/>
            </a:pPr>
            <a:r>
              <a:rPr lang="en-US" dirty="0"/>
              <a:t>Nagpur</a:t>
            </a:r>
          </a:p>
        </p:txBody>
      </p:sp>
      <p:pic>
        <p:nvPicPr>
          <p:cNvPr id="6" name="Picture 5" descr="Logo&#10;&#10;Description automatically generated">
            <a:extLst>
              <a:ext uri="{FF2B5EF4-FFF2-40B4-BE49-F238E27FC236}">
                <a16:creationId xmlns:a16="http://schemas.microsoft.com/office/drawing/2014/main" id="{BF651D05-E1D0-4EB2-B25B-B01ECA739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9551" y="64715"/>
            <a:ext cx="823682" cy="192737"/>
          </a:xfrm>
          <a:prstGeom prst="rect">
            <a:avLst/>
          </a:prstGeom>
        </p:spPr>
      </p:pic>
      <p:pic>
        <p:nvPicPr>
          <p:cNvPr id="5122" name="Picture 2" descr="Image">
            <a:extLst>
              <a:ext uri="{FF2B5EF4-FFF2-40B4-BE49-F238E27FC236}">
                <a16:creationId xmlns:a16="http://schemas.microsoft.com/office/drawing/2014/main" id="{08F77A93-6B7B-45D9-8C48-5665CA2BEF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4187" y="1493384"/>
            <a:ext cx="4783349" cy="35226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8451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5" name="Title 1"/>
          <p:cNvSpPr>
            <a:spLocks noGrp="1"/>
          </p:cNvSpPr>
          <p:nvPr>
            <p:ph type="title"/>
          </p:nvPr>
        </p:nvSpPr>
        <p:spPr>
          <a:xfrm>
            <a:off x="456459" y="257452"/>
            <a:ext cx="11646774" cy="899544"/>
          </a:xfrm>
        </p:spPr>
        <p:txBody>
          <a:bodyPr>
            <a:noAutofit/>
          </a:bodyPr>
          <a:lstStyle/>
          <a:p>
            <a:r>
              <a:rPr lang="en-US" sz="4000" b="1" dirty="0">
                <a:latin typeface="+mn-lt"/>
              </a:rPr>
              <a:t>SFDR Stands For</a:t>
            </a:r>
          </a:p>
        </p:txBody>
      </p:sp>
      <p:sp>
        <p:nvSpPr>
          <p:cNvPr id="1048686" name="Content Placeholder 2"/>
          <p:cNvSpPr>
            <a:spLocks noGrp="1"/>
          </p:cNvSpPr>
          <p:nvPr>
            <p:ph idx="1"/>
          </p:nvPr>
        </p:nvSpPr>
        <p:spPr>
          <a:xfrm>
            <a:off x="456459" y="1236583"/>
            <a:ext cx="10515600" cy="3522620"/>
          </a:xfrm>
        </p:spPr>
        <p:txBody>
          <a:bodyPr>
            <a:normAutofit/>
          </a:bodyPr>
          <a:lstStyle/>
          <a:p>
            <a:pPr marL="514350" indent="-514350">
              <a:lnSpc>
                <a:spcPct val="150000"/>
              </a:lnSpc>
              <a:buFont typeface="+mj-lt"/>
              <a:buAutoNum type="alphaUcPeriod"/>
            </a:pPr>
            <a:r>
              <a:rPr lang="en-US" dirty="0"/>
              <a:t>Solid Fuel Ductile Ramjet</a:t>
            </a:r>
          </a:p>
          <a:p>
            <a:pPr marL="514350" indent="-514350">
              <a:lnSpc>
                <a:spcPct val="150000"/>
              </a:lnSpc>
              <a:buFont typeface="+mj-lt"/>
              <a:buAutoNum type="alphaUcPeriod"/>
            </a:pPr>
            <a:r>
              <a:rPr lang="en-US" dirty="0"/>
              <a:t>Solid Fuel Ducted Ram</a:t>
            </a:r>
          </a:p>
          <a:p>
            <a:pPr marL="514350" indent="-514350">
              <a:lnSpc>
                <a:spcPct val="150000"/>
              </a:lnSpc>
              <a:buFont typeface="+mj-lt"/>
              <a:buAutoNum type="alphaUcPeriod"/>
            </a:pPr>
            <a:r>
              <a:rPr lang="en-US" dirty="0"/>
              <a:t>Solid Fuel Ducted Rocket</a:t>
            </a:r>
          </a:p>
          <a:p>
            <a:pPr marL="514350" indent="-514350">
              <a:lnSpc>
                <a:spcPct val="150000"/>
              </a:lnSpc>
              <a:buFont typeface="+mj-lt"/>
              <a:buAutoNum type="alphaUcPeriod"/>
            </a:pPr>
            <a:r>
              <a:rPr lang="en-US" dirty="0"/>
              <a:t>Solid Fuel Ducted Ramjet</a:t>
            </a:r>
          </a:p>
        </p:txBody>
      </p:sp>
      <p:pic>
        <p:nvPicPr>
          <p:cNvPr id="6" name="Picture 5" descr="Logo&#10;&#10;Description automatically generated">
            <a:extLst>
              <a:ext uri="{FF2B5EF4-FFF2-40B4-BE49-F238E27FC236}">
                <a16:creationId xmlns:a16="http://schemas.microsoft.com/office/drawing/2014/main" id="{BF651D05-E1D0-4EB2-B25B-B01ECA739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9551" y="64715"/>
            <a:ext cx="823682" cy="192737"/>
          </a:xfrm>
          <a:prstGeom prst="rect">
            <a:avLst/>
          </a:prstGeom>
        </p:spPr>
      </p:pic>
    </p:spTree>
    <p:extLst>
      <p:ext uri="{BB962C8B-B14F-4D97-AF65-F5344CB8AC3E}">
        <p14:creationId xmlns:p14="http://schemas.microsoft.com/office/powerpoint/2010/main" val="31625406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5" name="Title 1"/>
          <p:cNvSpPr>
            <a:spLocks noGrp="1"/>
          </p:cNvSpPr>
          <p:nvPr>
            <p:ph type="title"/>
          </p:nvPr>
        </p:nvSpPr>
        <p:spPr>
          <a:xfrm>
            <a:off x="456459" y="257452"/>
            <a:ext cx="11646774" cy="899544"/>
          </a:xfrm>
        </p:spPr>
        <p:txBody>
          <a:bodyPr>
            <a:noAutofit/>
          </a:bodyPr>
          <a:lstStyle/>
          <a:p>
            <a:r>
              <a:rPr lang="en-US" sz="4000" b="1" dirty="0">
                <a:latin typeface="+mn-lt"/>
              </a:rPr>
              <a:t>SFDR Stands For</a:t>
            </a:r>
          </a:p>
        </p:txBody>
      </p:sp>
      <p:sp>
        <p:nvSpPr>
          <p:cNvPr id="1048686" name="Content Placeholder 2"/>
          <p:cNvSpPr>
            <a:spLocks noGrp="1"/>
          </p:cNvSpPr>
          <p:nvPr>
            <p:ph idx="1"/>
          </p:nvPr>
        </p:nvSpPr>
        <p:spPr>
          <a:xfrm>
            <a:off x="456459" y="1236583"/>
            <a:ext cx="10515600" cy="3522620"/>
          </a:xfrm>
        </p:spPr>
        <p:txBody>
          <a:bodyPr>
            <a:normAutofit/>
          </a:bodyPr>
          <a:lstStyle/>
          <a:p>
            <a:pPr marL="514350" indent="-514350">
              <a:lnSpc>
                <a:spcPct val="150000"/>
              </a:lnSpc>
              <a:buFont typeface="+mj-lt"/>
              <a:buAutoNum type="alphaUcPeriod"/>
            </a:pPr>
            <a:r>
              <a:rPr lang="en-US" dirty="0"/>
              <a:t>Solid Fuel Ductile Ramjet</a:t>
            </a:r>
          </a:p>
          <a:p>
            <a:pPr marL="514350" indent="-514350">
              <a:lnSpc>
                <a:spcPct val="150000"/>
              </a:lnSpc>
              <a:buFont typeface="+mj-lt"/>
              <a:buAutoNum type="alphaUcPeriod"/>
            </a:pPr>
            <a:r>
              <a:rPr lang="en-US" dirty="0"/>
              <a:t>Solid Fuel Ducted Ram</a:t>
            </a:r>
          </a:p>
          <a:p>
            <a:pPr marL="514350" indent="-514350">
              <a:lnSpc>
                <a:spcPct val="150000"/>
              </a:lnSpc>
              <a:buFont typeface="+mj-lt"/>
              <a:buAutoNum type="alphaUcPeriod"/>
            </a:pPr>
            <a:r>
              <a:rPr lang="en-US" dirty="0"/>
              <a:t>Solid Fuel Ducted Rocket</a:t>
            </a:r>
          </a:p>
          <a:p>
            <a:pPr marL="514350" indent="-514350">
              <a:lnSpc>
                <a:spcPct val="150000"/>
              </a:lnSpc>
              <a:buFont typeface="+mj-lt"/>
              <a:buAutoNum type="alphaUcPeriod"/>
            </a:pPr>
            <a:r>
              <a:rPr lang="en-US" b="1" dirty="0">
                <a:solidFill>
                  <a:srgbClr val="00B050"/>
                </a:solidFill>
              </a:rPr>
              <a:t>Solid Fuel Ducted Ramjet</a:t>
            </a:r>
          </a:p>
        </p:txBody>
      </p:sp>
      <p:pic>
        <p:nvPicPr>
          <p:cNvPr id="6" name="Picture 5" descr="Logo&#10;&#10;Description automatically generated">
            <a:extLst>
              <a:ext uri="{FF2B5EF4-FFF2-40B4-BE49-F238E27FC236}">
                <a16:creationId xmlns:a16="http://schemas.microsoft.com/office/drawing/2014/main" id="{BF651D05-E1D0-4EB2-B25B-B01ECA739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9551" y="64715"/>
            <a:ext cx="823682" cy="192737"/>
          </a:xfrm>
          <a:prstGeom prst="rect">
            <a:avLst/>
          </a:prstGeom>
        </p:spPr>
      </p:pic>
      <p:pic>
        <p:nvPicPr>
          <p:cNvPr id="3074" name="Picture 2" descr="India Tests SFDR Technology Critical For Development Of Long Range  Air-To-Air Missiles">
            <a:extLst>
              <a:ext uri="{FF2B5EF4-FFF2-40B4-BE49-F238E27FC236}">
                <a16:creationId xmlns:a16="http://schemas.microsoft.com/office/drawing/2014/main" id="{DD749E93-E71D-41D4-8CFE-7165515884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5955" y="1434874"/>
            <a:ext cx="5632128" cy="3752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8543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5" name="Title 1"/>
          <p:cNvSpPr>
            <a:spLocks noGrp="1"/>
          </p:cNvSpPr>
          <p:nvPr>
            <p:ph type="title"/>
          </p:nvPr>
        </p:nvSpPr>
        <p:spPr>
          <a:xfrm>
            <a:off x="456459" y="257452"/>
            <a:ext cx="11646774" cy="899544"/>
          </a:xfrm>
        </p:spPr>
        <p:txBody>
          <a:bodyPr>
            <a:noAutofit/>
          </a:bodyPr>
          <a:lstStyle/>
          <a:p>
            <a:r>
              <a:rPr lang="en-US" sz="4000" b="1" dirty="0">
                <a:latin typeface="+mn-lt"/>
              </a:rPr>
              <a:t>Allocation of Funds to Which Security Forces Is High?</a:t>
            </a:r>
          </a:p>
        </p:txBody>
      </p:sp>
      <p:sp>
        <p:nvSpPr>
          <p:cNvPr id="1048686" name="Content Placeholder 2"/>
          <p:cNvSpPr>
            <a:spLocks noGrp="1"/>
          </p:cNvSpPr>
          <p:nvPr>
            <p:ph idx="1"/>
          </p:nvPr>
        </p:nvSpPr>
        <p:spPr>
          <a:xfrm>
            <a:off x="456459" y="1236583"/>
            <a:ext cx="10515600" cy="3522620"/>
          </a:xfrm>
        </p:spPr>
        <p:txBody>
          <a:bodyPr>
            <a:normAutofit/>
          </a:bodyPr>
          <a:lstStyle/>
          <a:p>
            <a:pPr marL="514350" indent="-514350">
              <a:lnSpc>
                <a:spcPct val="150000"/>
              </a:lnSpc>
              <a:buFont typeface="+mj-lt"/>
              <a:buAutoNum type="alphaUcPeriod"/>
            </a:pPr>
            <a:r>
              <a:rPr lang="en-US" dirty="0"/>
              <a:t>Indo- China Border</a:t>
            </a:r>
          </a:p>
          <a:p>
            <a:pPr marL="514350" indent="-514350">
              <a:lnSpc>
                <a:spcPct val="150000"/>
              </a:lnSpc>
              <a:buFont typeface="+mj-lt"/>
              <a:buAutoNum type="alphaUcPeriod"/>
            </a:pPr>
            <a:r>
              <a:rPr lang="en-US" dirty="0"/>
              <a:t>Indo-Myanmar Border</a:t>
            </a:r>
          </a:p>
          <a:p>
            <a:pPr marL="514350" indent="-514350">
              <a:lnSpc>
                <a:spcPct val="150000"/>
              </a:lnSpc>
              <a:buFont typeface="+mj-lt"/>
              <a:buAutoNum type="alphaUcPeriod"/>
            </a:pPr>
            <a:r>
              <a:rPr lang="en-US" dirty="0"/>
              <a:t> Indo- Bangladesh Border</a:t>
            </a:r>
          </a:p>
          <a:p>
            <a:pPr marL="514350" indent="-514350">
              <a:lnSpc>
                <a:spcPct val="150000"/>
              </a:lnSpc>
              <a:buFont typeface="+mj-lt"/>
              <a:buAutoNum type="alphaUcPeriod"/>
            </a:pPr>
            <a:r>
              <a:rPr lang="en-US" dirty="0"/>
              <a:t>None of these</a:t>
            </a:r>
          </a:p>
        </p:txBody>
      </p:sp>
      <p:pic>
        <p:nvPicPr>
          <p:cNvPr id="6" name="Picture 5" descr="Logo&#10;&#10;Description automatically generated">
            <a:extLst>
              <a:ext uri="{FF2B5EF4-FFF2-40B4-BE49-F238E27FC236}">
                <a16:creationId xmlns:a16="http://schemas.microsoft.com/office/drawing/2014/main" id="{BF651D05-E1D0-4EB2-B25B-B01ECA739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9551" y="64715"/>
            <a:ext cx="823682" cy="192737"/>
          </a:xfrm>
          <a:prstGeom prst="rect">
            <a:avLst/>
          </a:prstGeom>
        </p:spPr>
      </p:pic>
    </p:spTree>
    <p:extLst>
      <p:ext uri="{BB962C8B-B14F-4D97-AF65-F5344CB8AC3E}">
        <p14:creationId xmlns:p14="http://schemas.microsoft.com/office/powerpoint/2010/main" val="3289087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97C2A-CB90-4646-BCF5-A2D7576E1B64}"/>
              </a:ext>
            </a:extLst>
          </p:cNvPr>
          <p:cNvSpPr>
            <a:spLocks noGrp="1"/>
          </p:cNvSpPr>
          <p:nvPr>
            <p:ph type="title"/>
          </p:nvPr>
        </p:nvSpPr>
        <p:spPr>
          <a:xfrm>
            <a:off x="323294" y="350151"/>
            <a:ext cx="11513105" cy="717950"/>
          </a:xfrm>
        </p:spPr>
        <p:txBody>
          <a:bodyPr>
            <a:noAutofit/>
          </a:bodyPr>
          <a:lstStyle/>
          <a:p>
            <a:r>
              <a:rPr lang="en-US" sz="4000" b="1" dirty="0">
                <a:latin typeface="+mn-lt"/>
              </a:rPr>
              <a:t>DRDO Successfully Flight-tests Phase-ii Ballistic Missile</a:t>
            </a:r>
          </a:p>
        </p:txBody>
      </p:sp>
      <p:sp>
        <p:nvSpPr>
          <p:cNvPr id="3" name="Content Placeholder 2">
            <a:extLst>
              <a:ext uri="{FF2B5EF4-FFF2-40B4-BE49-F238E27FC236}">
                <a16:creationId xmlns:a16="http://schemas.microsoft.com/office/drawing/2014/main" id="{F08C4A95-7D5F-41EE-B924-E1F32A65495D}"/>
              </a:ext>
            </a:extLst>
          </p:cNvPr>
          <p:cNvSpPr>
            <a:spLocks noGrp="1"/>
          </p:cNvSpPr>
          <p:nvPr>
            <p:ph idx="1"/>
          </p:nvPr>
        </p:nvSpPr>
        <p:spPr>
          <a:xfrm>
            <a:off x="323295" y="1162431"/>
            <a:ext cx="11685203" cy="3446891"/>
          </a:xfrm>
        </p:spPr>
        <p:txBody>
          <a:bodyPr>
            <a:noAutofit/>
          </a:bodyPr>
          <a:lstStyle/>
          <a:p>
            <a:pPr marL="0" indent="0">
              <a:lnSpc>
                <a:spcPct val="150000"/>
              </a:lnSpc>
              <a:buNone/>
            </a:pPr>
            <a:r>
              <a:rPr lang="en-US" i="0" dirty="0">
                <a:effectLst/>
              </a:rPr>
              <a:t>DRDO successfully flight-tested Phase-II Ballistic Missile Defence System on July 24, 2024. The Target Missile was launched from LC-IV </a:t>
            </a:r>
            <a:r>
              <a:rPr lang="en-US" i="0" dirty="0" err="1">
                <a:effectLst/>
              </a:rPr>
              <a:t>Dhamra</a:t>
            </a:r>
            <a:r>
              <a:rPr lang="en-US" i="0" dirty="0">
                <a:effectLst/>
              </a:rPr>
              <a:t> at 1620 hrs mimicking adversary Ballistic Missile, which was detected by weapon system radars deployed on land and sea and activated the AD Interceptor system.</a:t>
            </a:r>
          </a:p>
        </p:txBody>
      </p:sp>
      <p:pic>
        <p:nvPicPr>
          <p:cNvPr id="10242" name="Picture 2" descr="DRDO successfully flight-tests Phase-II Ballistic Missile Defence System,  ET Government">
            <a:extLst>
              <a:ext uri="{FF2B5EF4-FFF2-40B4-BE49-F238E27FC236}">
                <a16:creationId xmlns:a16="http://schemas.microsoft.com/office/drawing/2014/main" id="{353DB31B-4208-50EA-272C-677766176B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910" y="4034348"/>
            <a:ext cx="3575050" cy="2478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3534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5" name="Title 1"/>
          <p:cNvSpPr>
            <a:spLocks noGrp="1"/>
          </p:cNvSpPr>
          <p:nvPr>
            <p:ph type="title"/>
          </p:nvPr>
        </p:nvSpPr>
        <p:spPr>
          <a:xfrm>
            <a:off x="456459" y="257452"/>
            <a:ext cx="11646774" cy="899544"/>
          </a:xfrm>
        </p:spPr>
        <p:txBody>
          <a:bodyPr>
            <a:noAutofit/>
          </a:bodyPr>
          <a:lstStyle/>
          <a:p>
            <a:r>
              <a:rPr lang="en-US" sz="4000" b="1" dirty="0">
                <a:latin typeface="+mn-lt"/>
              </a:rPr>
              <a:t>Allocation of Funds to Which Security Forces Is High?</a:t>
            </a:r>
          </a:p>
        </p:txBody>
      </p:sp>
      <p:sp>
        <p:nvSpPr>
          <p:cNvPr id="1048686" name="Content Placeholder 2"/>
          <p:cNvSpPr>
            <a:spLocks noGrp="1"/>
          </p:cNvSpPr>
          <p:nvPr>
            <p:ph idx="1"/>
          </p:nvPr>
        </p:nvSpPr>
        <p:spPr>
          <a:xfrm>
            <a:off x="456459" y="1236583"/>
            <a:ext cx="10515600" cy="3522620"/>
          </a:xfrm>
        </p:spPr>
        <p:txBody>
          <a:bodyPr>
            <a:normAutofit/>
          </a:bodyPr>
          <a:lstStyle/>
          <a:p>
            <a:pPr marL="514350" indent="-514350">
              <a:lnSpc>
                <a:spcPct val="150000"/>
              </a:lnSpc>
              <a:buFont typeface="+mj-lt"/>
              <a:buAutoNum type="alphaUcPeriod"/>
            </a:pPr>
            <a:r>
              <a:rPr lang="en-US" b="1" dirty="0">
                <a:solidFill>
                  <a:srgbClr val="00B050"/>
                </a:solidFill>
              </a:rPr>
              <a:t>Indo- China Border</a:t>
            </a:r>
          </a:p>
          <a:p>
            <a:pPr marL="514350" indent="-514350">
              <a:lnSpc>
                <a:spcPct val="150000"/>
              </a:lnSpc>
              <a:buFont typeface="+mj-lt"/>
              <a:buAutoNum type="alphaUcPeriod"/>
            </a:pPr>
            <a:r>
              <a:rPr lang="en-US" dirty="0"/>
              <a:t>Indo-Myanmar Border</a:t>
            </a:r>
          </a:p>
          <a:p>
            <a:pPr marL="514350" indent="-514350">
              <a:lnSpc>
                <a:spcPct val="150000"/>
              </a:lnSpc>
              <a:buFont typeface="+mj-lt"/>
              <a:buAutoNum type="alphaUcPeriod"/>
            </a:pPr>
            <a:r>
              <a:rPr lang="en-US" dirty="0"/>
              <a:t> Indo- Bangladesh Border</a:t>
            </a:r>
          </a:p>
          <a:p>
            <a:pPr marL="514350" indent="-514350">
              <a:lnSpc>
                <a:spcPct val="150000"/>
              </a:lnSpc>
              <a:buFont typeface="+mj-lt"/>
              <a:buAutoNum type="alphaUcPeriod"/>
            </a:pPr>
            <a:r>
              <a:rPr lang="en-US" dirty="0"/>
              <a:t>None of these</a:t>
            </a:r>
          </a:p>
        </p:txBody>
      </p:sp>
      <p:pic>
        <p:nvPicPr>
          <p:cNvPr id="6" name="Picture 5" descr="Logo&#10;&#10;Description automatically generated">
            <a:extLst>
              <a:ext uri="{FF2B5EF4-FFF2-40B4-BE49-F238E27FC236}">
                <a16:creationId xmlns:a16="http://schemas.microsoft.com/office/drawing/2014/main" id="{BF651D05-E1D0-4EB2-B25B-B01ECA739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9551" y="64715"/>
            <a:ext cx="823682" cy="192737"/>
          </a:xfrm>
          <a:prstGeom prst="rect">
            <a:avLst/>
          </a:prstGeom>
        </p:spPr>
      </p:pic>
      <p:pic>
        <p:nvPicPr>
          <p:cNvPr id="11266" name="Picture 2" descr="Mapping India and China's disputed borders | Al Jazeera English">
            <a:extLst>
              <a:ext uri="{FF2B5EF4-FFF2-40B4-BE49-F238E27FC236}">
                <a16:creationId xmlns:a16="http://schemas.microsoft.com/office/drawing/2014/main" id="{3B07A4C4-5BA0-4D8D-81D9-CEFB1F6376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5842" y="1543938"/>
            <a:ext cx="7012697" cy="46751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1118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5" name="Title 1"/>
          <p:cNvSpPr>
            <a:spLocks noGrp="1"/>
          </p:cNvSpPr>
          <p:nvPr>
            <p:ph type="title"/>
          </p:nvPr>
        </p:nvSpPr>
        <p:spPr>
          <a:xfrm>
            <a:off x="456459" y="257452"/>
            <a:ext cx="11646774" cy="899544"/>
          </a:xfrm>
        </p:spPr>
        <p:txBody>
          <a:bodyPr>
            <a:noAutofit/>
          </a:bodyPr>
          <a:lstStyle/>
          <a:p>
            <a:r>
              <a:rPr lang="en-US" sz="4000" b="1" dirty="0">
                <a:latin typeface="+mn-lt"/>
              </a:rPr>
              <a:t>Wing Commander Rank Of IAF Is Equivalent to __ Rank of Indian Navy.</a:t>
            </a:r>
          </a:p>
        </p:txBody>
      </p:sp>
      <p:sp>
        <p:nvSpPr>
          <p:cNvPr id="1048686" name="Content Placeholder 2"/>
          <p:cNvSpPr>
            <a:spLocks noGrp="1"/>
          </p:cNvSpPr>
          <p:nvPr>
            <p:ph idx="1"/>
          </p:nvPr>
        </p:nvSpPr>
        <p:spPr>
          <a:xfrm>
            <a:off x="456459" y="1490408"/>
            <a:ext cx="10515600" cy="3522620"/>
          </a:xfrm>
        </p:spPr>
        <p:txBody>
          <a:bodyPr>
            <a:normAutofit/>
          </a:bodyPr>
          <a:lstStyle/>
          <a:p>
            <a:pPr marL="514350" indent="-514350">
              <a:lnSpc>
                <a:spcPct val="150000"/>
              </a:lnSpc>
              <a:buFont typeface="+mj-lt"/>
              <a:buAutoNum type="alphaUcPeriod"/>
            </a:pPr>
            <a:r>
              <a:rPr lang="en-US" dirty="0"/>
              <a:t>Commander</a:t>
            </a:r>
          </a:p>
          <a:p>
            <a:pPr marL="514350" indent="-514350">
              <a:lnSpc>
                <a:spcPct val="150000"/>
              </a:lnSpc>
              <a:buFont typeface="+mj-lt"/>
              <a:buAutoNum type="alphaUcPeriod"/>
            </a:pPr>
            <a:r>
              <a:rPr lang="en-US" dirty="0"/>
              <a:t>Lieutenant</a:t>
            </a:r>
          </a:p>
          <a:p>
            <a:pPr marL="514350" indent="-514350">
              <a:lnSpc>
                <a:spcPct val="150000"/>
              </a:lnSpc>
              <a:buFont typeface="+mj-lt"/>
              <a:buAutoNum type="alphaUcPeriod"/>
            </a:pPr>
            <a:r>
              <a:rPr lang="en-US" dirty="0"/>
              <a:t>Admiral </a:t>
            </a:r>
          </a:p>
          <a:p>
            <a:pPr marL="514350" indent="-514350">
              <a:lnSpc>
                <a:spcPct val="150000"/>
              </a:lnSpc>
              <a:buFont typeface="+mj-lt"/>
              <a:buAutoNum type="alphaUcPeriod"/>
            </a:pPr>
            <a:r>
              <a:rPr lang="en-US" dirty="0"/>
              <a:t>Captain</a:t>
            </a:r>
          </a:p>
        </p:txBody>
      </p:sp>
      <p:pic>
        <p:nvPicPr>
          <p:cNvPr id="6" name="Picture 5" descr="Logo&#10;&#10;Description automatically generated">
            <a:extLst>
              <a:ext uri="{FF2B5EF4-FFF2-40B4-BE49-F238E27FC236}">
                <a16:creationId xmlns:a16="http://schemas.microsoft.com/office/drawing/2014/main" id="{BF651D05-E1D0-4EB2-B25B-B01ECA739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9551" y="64715"/>
            <a:ext cx="823682" cy="192737"/>
          </a:xfrm>
          <a:prstGeom prst="rect">
            <a:avLst/>
          </a:prstGeom>
        </p:spPr>
      </p:pic>
    </p:spTree>
    <p:extLst>
      <p:ext uri="{BB962C8B-B14F-4D97-AF65-F5344CB8AC3E}">
        <p14:creationId xmlns:p14="http://schemas.microsoft.com/office/powerpoint/2010/main" val="198685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5" name="Title 1"/>
          <p:cNvSpPr>
            <a:spLocks noGrp="1"/>
          </p:cNvSpPr>
          <p:nvPr>
            <p:ph type="title"/>
          </p:nvPr>
        </p:nvSpPr>
        <p:spPr>
          <a:xfrm>
            <a:off x="456459" y="257452"/>
            <a:ext cx="11646774" cy="899544"/>
          </a:xfrm>
        </p:spPr>
        <p:txBody>
          <a:bodyPr>
            <a:noAutofit/>
          </a:bodyPr>
          <a:lstStyle/>
          <a:p>
            <a:r>
              <a:rPr lang="en-US" sz="4000" b="1" dirty="0">
                <a:latin typeface="+mn-lt"/>
              </a:rPr>
              <a:t>Wing Commander Rank Of IAF Is Equivalent to __ Rank of Indian Navy.</a:t>
            </a:r>
          </a:p>
        </p:txBody>
      </p:sp>
      <p:sp>
        <p:nvSpPr>
          <p:cNvPr id="1048686" name="Content Placeholder 2"/>
          <p:cNvSpPr>
            <a:spLocks noGrp="1"/>
          </p:cNvSpPr>
          <p:nvPr>
            <p:ph idx="1"/>
          </p:nvPr>
        </p:nvSpPr>
        <p:spPr>
          <a:xfrm>
            <a:off x="456459" y="1490408"/>
            <a:ext cx="10515600" cy="3522620"/>
          </a:xfrm>
        </p:spPr>
        <p:txBody>
          <a:bodyPr>
            <a:normAutofit/>
          </a:bodyPr>
          <a:lstStyle/>
          <a:p>
            <a:pPr marL="514350" indent="-514350">
              <a:lnSpc>
                <a:spcPct val="150000"/>
              </a:lnSpc>
              <a:buFont typeface="+mj-lt"/>
              <a:buAutoNum type="alphaUcPeriod"/>
            </a:pPr>
            <a:r>
              <a:rPr lang="en-US" b="1" dirty="0">
                <a:solidFill>
                  <a:srgbClr val="00B050"/>
                </a:solidFill>
              </a:rPr>
              <a:t>Commander</a:t>
            </a:r>
          </a:p>
          <a:p>
            <a:pPr marL="514350" indent="-514350">
              <a:lnSpc>
                <a:spcPct val="150000"/>
              </a:lnSpc>
              <a:buFont typeface="+mj-lt"/>
              <a:buAutoNum type="alphaUcPeriod"/>
            </a:pPr>
            <a:r>
              <a:rPr lang="en-US" dirty="0"/>
              <a:t>Lieutenant</a:t>
            </a:r>
          </a:p>
          <a:p>
            <a:pPr marL="514350" indent="-514350">
              <a:lnSpc>
                <a:spcPct val="150000"/>
              </a:lnSpc>
              <a:buFont typeface="+mj-lt"/>
              <a:buAutoNum type="alphaUcPeriod"/>
            </a:pPr>
            <a:r>
              <a:rPr lang="en-US" dirty="0"/>
              <a:t>Admiral </a:t>
            </a:r>
          </a:p>
          <a:p>
            <a:pPr marL="514350" indent="-514350">
              <a:lnSpc>
                <a:spcPct val="150000"/>
              </a:lnSpc>
              <a:buFont typeface="+mj-lt"/>
              <a:buAutoNum type="alphaUcPeriod"/>
            </a:pPr>
            <a:r>
              <a:rPr lang="en-US" dirty="0"/>
              <a:t>Captain</a:t>
            </a:r>
          </a:p>
        </p:txBody>
      </p:sp>
      <p:pic>
        <p:nvPicPr>
          <p:cNvPr id="6" name="Picture 5" descr="Logo&#10;&#10;Description automatically generated">
            <a:extLst>
              <a:ext uri="{FF2B5EF4-FFF2-40B4-BE49-F238E27FC236}">
                <a16:creationId xmlns:a16="http://schemas.microsoft.com/office/drawing/2014/main" id="{BF651D05-E1D0-4EB2-B25B-B01ECA739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9551" y="64715"/>
            <a:ext cx="823682" cy="192737"/>
          </a:xfrm>
          <a:prstGeom prst="rect">
            <a:avLst/>
          </a:prstGeom>
        </p:spPr>
      </p:pic>
      <p:pic>
        <p:nvPicPr>
          <p:cNvPr id="16386" name="Picture 2" descr="Equivalent Ranks of the Indian Armed Forces - Army, Air Force and Navy |  Indian army quotes, Army ranks, Indian defence">
            <a:extLst>
              <a:ext uri="{FF2B5EF4-FFF2-40B4-BE49-F238E27FC236}">
                <a16:creationId xmlns:a16="http://schemas.microsoft.com/office/drawing/2014/main" id="{80C780A5-2693-4814-A1F0-EEBC12F169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176"/>
          <a:stretch/>
        </p:blipFill>
        <p:spPr bwMode="auto">
          <a:xfrm>
            <a:off x="3124296" y="1558213"/>
            <a:ext cx="6327613" cy="467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1542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5" name="Title 1"/>
          <p:cNvSpPr>
            <a:spLocks noGrp="1"/>
          </p:cNvSpPr>
          <p:nvPr>
            <p:ph type="title"/>
          </p:nvPr>
        </p:nvSpPr>
        <p:spPr>
          <a:xfrm>
            <a:off x="456459" y="257452"/>
            <a:ext cx="11646774" cy="899544"/>
          </a:xfrm>
        </p:spPr>
        <p:txBody>
          <a:bodyPr>
            <a:noAutofit/>
          </a:bodyPr>
          <a:lstStyle/>
          <a:p>
            <a:r>
              <a:rPr lang="en-US" sz="4000" b="1" dirty="0">
                <a:latin typeface="+mn-lt"/>
              </a:rPr>
              <a:t>FSSAI Stands For</a:t>
            </a:r>
          </a:p>
        </p:txBody>
      </p:sp>
      <p:sp>
        <p:nvSpPr>
          <p:cNvPr id="1048686" name="Content Placeholder 2"/>
          <p:cNvSpPr>
            <a:spLocks noGrp="1"/>
          </p:cNvSpPr>
          <p:nvPr>
            <p:ph idx="1"/>
          </p:nvPr>
        </p:nvSpPr>
        <p:spPr>
          <a:xfrm>
            <a:off x="456459" y="1236583"/>
            <a:ext cx="10515600" cy="3522620"/>
          </a:xfrm>
        </p:spPr>
        <p:txBody>
          <a:bodyPr>
            <a:normAutofit/>
          </a:bodyPr>
          <a:lstStyle/>
          <a:p>
            <a:pPr marL="514350" indent="-514350">
              <a:lnSpc>
                <a:spcPct val="150000"/>
              </a:lnSpc>
              <a:buFont typeface="+mj-lt"/>
              <a:buAutoNum type="alphaUcPeriod"/>
            </a:pPr>
            <a:r>
              <a:rPr lang="en-US" b="0" i="0" dirty="0">
                <a:solidFill>
                  <a:srgbClr val="202124"/>
                </a:solidFill>
                <a:effectLst/>
              </a:rPr>
              <a:t>Food Safety and Standards Authority of Iran</a:t>
            </a:r>
          </a:p>
          <a:p>
            <a:pPr marL="514350" indent="-514350">
              <a:lnSpc>
                <a:spcPct val="150000"/>
              </a:lnSpc>
              <a:buFont typeface="+mj-lt"/>
              <a:buAutoNum type="alphaUcPeriod"/>
            </a:pPr>
            <a:r>
              <a:rPr lang="en-US" b="0" i="0" dirty="0">
                <a:solidFill>
                  <a:srgbClr val="202124"/>
                </a:solidFill>
                <a:effectLst/>
              </a:rPr>
              <a:t>Food Safety and Stand Authority of India</a:t>
            </a:r>
          </a:p>
          <a:p>
            <a:pPr marL="514350" indent="-514350">
              <a:lnSpc>
                <a:spcPct val="150000"/>
              </a:lnSpc>
              <a:buFont typeface="+mj-lt"/>
              <a:buAutoNum type="alphaUcPeriod"/>
            </a:pPr>
            <a:r>
              <a:rPr lang="en-US" b="0" i="0" dirty="0">
                <a:solidFill>
                  <a:srgbClr val="202124"/>
                </a:solidFill>
                <a:effectLst/>
              </a:rPr>
              <a:t>Food Safety and Standards Authority of India</a:t>
            </a:r>
          </a:p>
          <a:p>
            <a:pPr marL="514350" indent="-514350">
              <a:lnSpc>
                <a:spcPct val="150000"/>
              </a:lnSpc>
              <a:buFont typeface="+mj-lt"/>
              <a:buAutoNum type="alphaUcPeriod"/>
            </a:pPr>
            <a:r>
              <a:rPr lang="en-US" dirty="0"/>
              <a:t>None of the above</a:t>
            </a:r>
          </a:p>
        </p:txBody>
      </p:sp>
      <p:pic>
        <p:nvPicPr>
          <p:cNvPr id="6" name="Picture 5" descr="Logo&#10;&#10;Description automatically generated">
            <a:extLst>
              <a:ext uri="{FF2B5EF4-FFF2-40B4-BE49-F238E27FC236}">
                <a16:creationId xmlns:a16="http://schemas.microsoft.com/office/drawing/2014/main" id="{BF651D05-E1D0-4EB2-B25B-B01ECA739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9551" y="64715"/>
            <a:ext cx="823682" cy="192737"/>
          </a:xfrm>
          <a:prstGeom prst="rect">
            <a:avLst/>
          </a:prstGeom>
        </p:spPr>
      </p:pic>
    </p:spTree>
    <p:extLst>
      <p:ext uri="{BB962C8B-B14F-4D97-AF65-F5344CB8AC3E}">
        <p14:creationId xmlns:p14="http://schemas.microsoft.com/office/powerpoint/2010/main" val="9718963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5" name="Title 1"/>
          <p:cNvSpPr>
            <a:spLocks noGrp="1"/>
          </p:cNvSpPr>
          <p:nvPr>
            <p:ph type="title"/>
          </p:nvPr>
        </p:nvSpPr>
        <p:spPr>
          <a:xfrm>
            <a:off x="456459" y="257452"/>
            <a:ext cx="11646774" cy="899544"/>
          </a:xfrm>
        </p:spPr>
        <p:txBody>
          <a:bodyPr>
            <a:noAutofit/>
          </a:bodyPr>
          <a:lstStyle/>
          <a:p>
            <a:r>
              <a:rPr lang="en-US" sz="4000" b="1" dirty="0">
                <a:latin typeface="+mn-lt"/>
              </a:rPr>
              <a:t>FSSAI Stands For</a:t>
            </a:r>
          </a:p>
        </p:txBody>
      </p:sp>
      <p:sp>
        <p:nvSpPr>
          <p:cNvPr id="1048686" name="Content Placeholder 2"/>
          <p:cNvSpPr>
            <a:spLocks noGrp="1"/>
          </p:cNvSpPr>
          <p:nvPr>
            <p:ph idx="1"/>
          </p:nvPr>
        </p:nvSpPr>
        <p:spPr>
          <a:xfrm>
            <a:off x="456459" y="1236583"/>
            <a:ext cx="10515600" cy="3522620"/>
          </a:xfrm>
        </p:spPr>
        <p:txBody>
          <a:bodyPr>
            <a:normAutofit/>
          </a:bodyPr>
          <a:lstStyle/>
          <a:p>
            <a:pPr marL="514350" indent="-514350">
              <a:lnSpc>
                <a:spcPct val="150000"/>
              </a:lnSpc>
              <a:buFont typeface="+mj-lt"/>
              <a:buAutoNum type="alphaUcPeriod"/>
            </a:pPr>
            <a:r>
              <a:rPr lang="en-US" b="0" i="0" dirty="0">
                <a:solidFill>
                  <a:srgbClr val="202124"/>
                </a:solidFill>
                <a:effectLst/>
              </a:rPr>
              <a:t>Food Safety and Standards Authority of Iran</a:t>
            </a:r>
          </a:p>
          <a:p>
            <a:pPr marL="514350" indent="-514350">
              <a:lnSpc>
                <a:spcPct val="150000"/>
              </a:lnSpc>
              <a:buFont typeface="+mj-lt"/>
              <a:buAutoNum type="alphaUcPeriod"/>
            </a:pPr>
            <a:r>
              <a:rPr lang="en-US" b="0" i="0" dirty="0">
                <a:solidFill>
                  <a:srgbClr val="202124"/>
                </a:solidFill>
                <a:effectLst/>
              </a:rPr>
              <a:t>Food Safety and Stand Authority of India</a:t>
            </a:r>
          </a:p>
          <a:p>
            <a:pPr marL="514350" indent="-514350">
              <a:lnSpc>
                <a:spcPct val="150000"/>
              </a:lnSpc>
              <a:buFont typeface="+mj-lt"/>
              <a:buAutoNum type="alphaUcPeriod"/>
            </a:pPr>
            <a:r>
              <a:rPr lang="en-US" b="1" i="0" dirty="0">
                <a:solidFill>
                  <a:srgbClr val="00B050"/>
                </a:solidFill>
                <a:effectLst/>
              </a:rPr>
              <a:t>Food Safety and Standards Authority of India</a:t>
            </a:r>
          </a:p>
          <a:p>
            <a:pPr marL="514350" indent="-514350">
              <a:lnSpc>
                <a:spcPct val="150000"/>
              </a:lnSpc>
              <a:buFont typeface="+mj-lt"/>
              <a:buAutoNum type="alphaUcPeriod"/>
            </a:pPr>
            <a:r>
              <a:rPr lang="en-US" dirty="0"/>
              <a:t>None of the above</a:t>
            </a:r>
          </a:p>
        </p:txBody>
      </p:sp>
      <p:pic>
        <p:nvPicPr>
          <p:cNvPr id="6" name="Picture 5" descr="Logo&#10;&#10;Description automatically generated">
            <a:extLst>
              <a:ext uri="{FF2B5EF4-FFF2-40B4-BE49-F238E27FC236}">
                <a16:creationId xmlns:a16="http://schemas.microsoft.com/office/drawing/2014/main" id="{BF651D05-E1D0-4EB2-B25B-B01ECA739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9551" y="64715"/>
            <a:ext cx="823682" cy="192737"/>
          </a:xfrm>
          <a:prstGeom prst="rect">
            <a:avLst/>
          </a:prstGeom>
        </p:spPr>
      </p:pic>
      <p:pic>
        <p:nvPicPr>
          <p:cNvPr id="15362" name="Picture 2" descr="Food Safety and Standards Authority of India - Wikipedia">
            <a:extLst>
              <a:ext uri="{FF2B5EF4-FFF2-40B4-BE49-F238E27FC236}">
                <a16:creationId xmlns:a16="http://schemas.microsoft.com/office/drawing/2014/main" id="{B5BA2579-C8D8-429A-9559-9E6DBD9B46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75" y="3786277"/>
            <a:ext cx="4286250" cy="2105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859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5" name="Title 1"/>
          <p:cNvSpPr>
            <a:spLocks noGrp="1"/>
          </p:cNvSpPr>
          <p:nvPr>
            <p:ph type="title"/>
          </p:nvPr>
        </p:nvSpPr>
        <p:spPr>
          <a:xfrm>
            <a:off x="456459" y="257452"/>
            <a:ext cx="11646774" cy="899544"/>
          </a:xfrm>
        </p:spPr>
        <p:txBody>
          <a:bodyPr>
            <a:noAutofit/>
          </a:bodyPr>
          <a:lstStyle/>
          <a:p>
            <a:r>
              <a:rPr lang="en-US" sz="4000" b="1" dirty="0">
                <a:latin typeface="+mn-lt"/>
              </a:rPr>
              <a:t>Ilyushin Il-38 Is A</a:t>
            </a:r>
          </a:p>
        </p:txBody>
      </p:sp>
      <p:sp>
        <p:nvSpPr>
          <p:cNvPr id="1048686" name="Content Placeholder 2"/>
          <p:cNvSpPr>
            <a:spLocks noGrp="1"/>
          </p:cNvSpPr>
          <p:nvPr>
            <p:ph idx="1"/>
          </p:nvPr>
        </p:nvSpPr>
        <p:spPr>
          <a:xfrm>
            <a:off x="456459" y="1236583"/>
            <a:ext cx="10515600" cy="3522620"/>
          </a:xfrm>
        </p:spPr>
        <p:txBody>
          <a:bodyPr>
            <a:normAutofit/>
          </a:bodyPr>
          <a:lstStyle/>
          <a:p>
            <a:pPr marL="514350" indent="-514350">
              <a:lnSpc>
                <a:spcPct val="150000"/>
              </a:lnSpc>
              <a:buFont typeface="+mj-lt"/>
              <a:buAutoNum type="alphaUcPeriod"/>
            </a:pPr>
            <a:r>
              <a:rPr lang="en-US" dirty="0"/>
              <a:t>Maritime patrol Aircraft</a:t>
            </a:r>
          </a:p>
          <a:p>
            <a:pPr marL="514350" indent="-514350">
              <a:lnSpc>
                <a:spcPct val="150000"/>
              </a:lnSpc>
              <a:buFont typeface="+mj-lt"/>
              <a:buAutoNum type="alphaUcPeriod"/>
            </a:pPr>
            <a:r>
              <a:rPr lang="en-US" dirty="0"/>
              <a:t>Ship</a:t>
            </a:r>
          </a:p>
          <a:p>
            <a:pPr marL="514350" indent="-514350">
              <a:lnSpc>
                <a:spcPct val="150000"/>
              </a:lnSpc>
              <a:buFont typeface="+mj-lt"/>
              <a:buAutoNum type="alphaUcPeriod"/>
            </a:pPr>
            <a:r>
              <a:rPr lang="en-US" dirty="0"/>
              <a:t>Tank</a:t>
            </a:r>
          </a:p>
          <a:p>
            <a:pPr marL="514350" indent="-514350">
              <a:lnSpc>
                <a:spcPct val="150000"/>
              </a:lnSpc>
              <a:buFont typeface="+mj-lt"/>
              <a:buAutoNum type="alphaUcPeriod"/>
            </a:pPr>
            <a:r>
              <a:rPr lang="en-US" dirty="0"/>
              <a:t>Anti Tank Missile</a:t>
            </a:r>
          </a:p>
        </p:txBody>
      </p:sp>
      <p:pic>
        <p:nvPicPr>
          <p:cNvPr id="6" name="Picture 5" descr="Logo&#10;&#10;Description automatically generated">
            <a:extLst>
              <a:ext uri="{FF2B5EF4-FFF2-40B4-BE49-F238E27FC236}">
                <a16:creationId xmlns:a16="http://schemas.microsoft.com/office/drawing/2014/main" id="{BF651D05-E1D0-4EB2-B25B-B01ECA739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9551" y="64715"/>
            <a:ext cx="823682" cy="192737"/>
          </a:xfrm>
          <a:prstGeom prst="rect">
            <a:avLst/>
          </a:prstGeom>
        </p:spPr>
      </p:pic>
    </p:spTree>
    <p:extLst>
      <p:ext uri="{BB962C8B-B14F-4D97-AF65-F5344CB8AC3E}">
        <p14:creationId xmlns:p14="http://schemas.microsoft.com/office/powerpoint/2010/main" val="12705400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5" name="Title 1"/>
          <p:cNvSpPr>
            <a:spLocks noGrp="1"/>
          </p:cNvSpPr>
          <p:nvPr>
            <p:ph type="title"/>
          </p:nvPr>
        </p:nvSpPr>
        <p:spPr>
          <a:xfrm>
            <a:off x="456459" y="257452"/>
            <a:ext cx="11646774" cy="899544"/>
          </a:xfrm>
        </p:spPr>
        <p:txBody>
          <a:bodyPr>
            <a:noAutofit/>
          </a:bodyPr>
          <a:lstStyle/>
          <a:p>
            <a:r>
              <a:rPr lang="en-US" sz="4000" b="1" dirty="0">
                <a:latin typeface="+mn-lt"/>
              </a:rPr>
              <a:t>Ilyushin Il-38 Is A</a:t>
            </a:r>
          </a:p>
        </p:txBody>
      </p:sp>
      <p:sp>
        <p:nvSpPr>
          <p:cNvPr id="1048686" name="Content Placeholder 2"/>
          <p:cNvSpPr>
            <a:spLocks noGrp="1"/>
          </p:cNvSpPr>
          <p:nvPr>
            <p:ph idx="1"/>
          </p:nvPr>
        </p:nvSpPr>
        <p:spPr>
          <a:xfrm>
            <a:off x="456459" y="1236583"/>
            <a:ext cx="10515600" cy="3522620"/>
          </a:xfrm>
        </p:spPr>
        <p:txBody>
          <a:bodyPr>
            <a:normAutofit/>
          </a:bodyPr>
          <a:lstStyle/>
          <a:p>
            <a:pPr marL="514350" indent="-514350">
              <a:lnSpc>
                <a:spcPct val="150000"/>
              </a:lnSpc>
              <a:buFont typeface="+mj-lt"/>
              <a:buAutoNum type="alphaUcPeriod"/>
            </a:pPr>
            <a:r>
              <a:rPr lang="en-US" b="1" dirty="0">
                <a:solidFill>
                  <a:srgbClr val="00B050"/>
                </a:solidFill>
              </a:rPr>
              <a:t>Maritime patrol Aircraft</a:t>
            </a:r>
          </a:p>
          <a:p>
            <a:pPr marL="514350" indent="-514350">
              <a:lnSpc>
                <a:spcPct val="150000"/>
              </a:lnSpc>
              <a:buFont typeface="+mj-lt"/>
              <a:buAutoNum type="alphaUcPeriod"/>
            </a:pPr>
            <a:r>
              <a:rPr lang="en-US" dirty="0"/>
              <a:t>Ship</a:t>
            </a:r>
          </a:p>
          <a:p>
            <a:pPr marL="514350" indent="-514350">
              <a:lnSpc>
                <a:spcPct val="150000"/>
              </a:lnSpc>
              <a:buFont typeface="+mj-lt"/>
              <a:buAutoNum type="alphaUcPeriod"/>
            </a:pPr>
            <a:r>
              <a:rPr lang="en-US" dirty="0"/>
              <a:t>Tank</a:t>
            </a:r>
          </a:p>
          <a:p>
            <a:pPr marL="514350" indent="-514350">
              <a:lnSpc>
                <a:spcPct val="150000"/>
              </a:lnSpc>
              <a:buFont typeface="+mj-lt"/>
              <a:buAutoNum type="alphaUcPeriod"/>
            </a:pPr>
            <a:r>
              <a:rPr lang="en-US" dirty="0"/>
              <a:t>Anti Tank Missile</a:t>
            </a:r>
          </a:p>
        </p:txBody>
      </p:sp>
      <p:pic>
        <p:nvPicPr>
          <p:cNvPr id="6" name="Picture 5" descr="Logo&#10;&#10;Description automatically generated">
            <a:extLst>
              <a:ext uri="{FF2B5EF4-FFF2-40B4-BE49-F238E27FC236}">
                <a16:creationId xmlns:a16="http://schemas.microsoft.com/office/drawing/2014/main" id="{BF651D05-E1D0-4EB2-B25B-B01ECA739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9551" y="64715"/>
            <a:ext cx="823682" cy="192737"/>
          </a:xfrm>
          <a:prstGeom prst="rect">
            <a:avLst/>
          </a:prstGeom>
        </p:spPr>
      </p:pic>
      <p:pic>
        <p:nvPicPr>
          <p:cNvPr id="10242" name="Picture 2">
            <a:extLst>
              <a:ext uri="{FF2B5EF4-FFF2-40B4-BE49-F238E27FC236}">
                <a16:creationId xmlns:a16="http://schemas.microsoft.com/office/drawing/2014/main" id="{8EB2DF9A-2B16-4190-8D5F-54468E7AB2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6521" y="1446245"/>
            <a:ext cx="5212173" cy="3522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635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5" name="Title 1"/>
          <p:cNvSpPr>
            <a:spLocks noGrp="1"/>
          </p:cNvSpPr>
          <p:nvPr>
            <p:ph type="title"/>
          </p:nvPr>
        </p:nvSpPr>
        <p:spPr>
          <a:xfrm>
            <a:off x="456459" y="322948"/>
            <a:ext cx="11646774" cy="763480"/>
          </a:xfrm>
        </p:spPr>
        <p:txBody>
          <a:bodyPr>
            <a:noAutofit/>
          </a:bodyPr>
          <a:lstStyle/>
          <a:p>
            <a:r>
              <a:rPr lang="en-US" sz="4000" b="1" dirty="0">
                <a:latin typeface="+mn-lt"/>
              </a:rPr>
              <a:t>Indian Ocean Naval Symposium (IONS) Maritime Exercise 2022 (IMEX-22) was conducted at</a:t>
            </a:r>
          </a:p>
        </p:txBody>
      </p:sp>
      <p:sp>
        <p:nvSpPr>
          <p:cNvPr id="1048686" name="Content Placeholder 2"/>
          <p:cNvSpPr>
            <a:spLocks noGrp="1"/>
          </p:cNvSpPr>
          <p:nvPr>
            <p:ph idx="1"/>
          </p:nvPr>
        </p:nvSpPr>
        <p:spPr>
          <a:xfrm>
            <a:off x="456459" y="1543809"/>
            <a:ext cx="10515600" cy="3522620"/>
          </a:xfrm>
        </p:spPr>
        <p:txBody>
          <a:bodyPr>
            <a:normAutofit/>
          </a:bodyPr>
          <a:lstStyle/>
          <a:p>
            <a:pPr marL="514350" indent="-514350">
              <a:lnSpc>
                <a:spcPct val="150000"/>
              </a:lnSpc>
              <a:buFont typeface="+mj-lt"/>
              <a:buAutoNum type="alphaUcPeriod"/>
            </a:pPr>
            <a:r>
              <a:rPr lang="en-US" dirty="0"/>
              <a:t>Pacific Ocean</a:t>
            </a:r>
          </a:p>
          <a:p>
            <a:pPr marL="514350" indent="-514350">
              <a:lnSpc>
                <a:spcPct val="150000"/>
              </a:lnSpc>
              <a:buFont typeface="+mj-lt"/>
              <a:buAutoNum type="alphaUcPeriod"/>
            </a:pPr>
            <a:r>
              <a:rPr lang="en-US" dirty="0"/>
              <a:t>Bay of Bengal</a:t>
            </a:r>
          </a:p>
          <a:p>
            <a:pPr marL="514350" indent="-514350">
              <a:lnSpc>
                <a:spcPct val="150000"/>
              </a:lnSpc>
              <a:buFont typeface="+mj-lt"/>
              <a:buAutoNum type="alphaUcPeriod"/>
            </a:pPr>
            <a:r>
              <a:rPr lang="en-US" dirty="0"/>
              <a:t>Arabian Sea </a:t>
            </a:r>
          </a:p>
          <a:p>
            <a:pPr marL="514350" indent="-514350">
              <a:lnSpc>
                <a:spcPct val="150000"/>
              </a:lnSpc>
              <a:buFont typeface="+mj-lt"/>
              <a:buAutoNum type="alphaUcPeriod"/>
            </a:pPr>
            <a:r>
              <a:rPr lang="en-US" dirty="0"/>
              <a:t>Goa and in Arabian Sea</a:t>
            </a:r>
          </a:p>
        </p:txBody>
      </p:sp>
      <p:pic>
        <p:nvPicPr>
          <p:cNvPr id="6" name="Picture 5" descr="Logo&#10;&#10;Description automatically generated">
            <a:extLst>
              <a:ext uri="{FF2B5EF4-FFF2-40B4-BE49-F238E27FC236}">
                <a16:creationId xmlns:a16="http://schemas.microsoft.com/office/drawing/2014/main" id="{BF651D05-E1D0-4EB2-B25B-B01ECA739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9551" y="64715"/>
            <a:ext cx="823682" cy="192737"/>
          </a:xfrm>
          <a:prstGeom prst="rect">
            <a:avLst/>
          </a:prstGeom>
        </p:spPr>
      </p:pic>
    </p:spTree>
    <p:extLst>
      <p:ext uri="{BB962C8B-B14F-4D97-AF65-F5344CB8AC3E}">
        <p14:creationId xmlns:p14="http://schemas.microsoft.com/office/powerpoint/2010/main" val="21814866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5" name="Title 1"/>
          <p:cNvSpPr>
            <a:spLocks noGrp="1"/>
          </p:cNvSpPr>
          <p:nvPr>
            <p:ph type="title"/>
          </p:nvPr>
        </p:nvSpPr>
        <p:spPr>
          <a:xfrm>
            <a:off x="456459" y="322948"/>
            <a:ext cx="11646774" cy="763480"/>
          </a:xfrm>
        </p:spPr>
        <p:txBody>
          <a:bodyPr>
            <a:noAutofit/>
          </a:bodyPr>
          <a:lstStyle/>
          <a:p>
            <a:r>
              <a:rPr lang="en-US" sz="4000" b="1" dirty="0">
                <a:latin typeface="+mn-lt"/>
              </a:rPr>
              <a:t>Indian Ocean Naval Symposium (IONS) Maritime Exercise 2022 (IMEX-22) was conducted at</a:t>
            </a:r>
          </a:p>
        </p:txBody>
      </p:sp>
      <p:sp>
        <p:nvSpPr>
          <p:cNvPr id="1048686" name="Content Placeholder 2"/>
          <p:cNvSpPr>
            <a:spLocks noGrp="1"/>
          </p:cNvSpPr>
          <p:nvPr>
            <p:ph idx="1"/>
          </p:nvPr>
        </p:nvSpPr>
        <p:spPr>
          <a:xfrm>
            <a:off x="456459" y="1543809"/>
            <a:ext cx="10515600" cy="3522620"/>
          </a:xfrm>
        </p:spPr>
        <p:txBody>
          <a:bodyPr>
            <a:normAutofit/>
          </a:bodyPr>
          <a:lstStyle/>
          <a:p>
            <a:pPr marL="514350" indent="-514350">
              <a:lnSpc>
                <a:spcPct val="150000"/>
              </a:lnSpc>
              <a:buFont typeface="+mj-lt"/>
              <a:buAutoNum type="alphaUcPeriod"/>
            </a:pPr>
            <a:r>
              <a:rPr lang="en-US" dirty="0"/>
              <a:t>Pacific Ocean</a:t>
            </a:r>
          </a:p>
          <a:p>
            <a:pPr marL="514350" indent="-514350">
              <a:lnSpc>
                <a:spcPct val="150000"/>
              </a:lnSpc>
              <a:buFont typeface="+mj-lt"/>
              <a:buAutoNum type="alphaUcPeriod"/>
            </a:pPr>
            <a:r>
              <a:rPr lang="en-US" dirty="0"/>
              <a:t>Bay of Bengal</a:t>
            </a:r>
          </a:p>
          <a:p>
            <a:pPr marL="514350" indent="-514350">
              <a:lnSpc>
                <a:spcPct val="150000"/>
              </a:lnSpc>
              <a:buFont typeface="+mj-lt"/>
              <a:buAutoNum type="alphaUcPeriod"/>
            </a:pPr>
            <a:r>
              <a:rPr lang="en-US" dirty="0"/>
              <a:t>Arabian Sea </a:t>
            </a:r>
          </a:p>
          <a:p>
            <a:pPr marL="514350" indent="-514350">
              <a:lnSpc>
                <a:spcPct val="150000"/>
              </a:lnSpc>
              <a:buFont typeface="+mj-lt"/>
              <a:buAutoNum type="alphaUcPeriod"/>
            </a:pPr>
            <a:r>
              <a:rPr lang="en-US" b="1" dirty="0">
                <a:solidFill>
                  <a:srgbClr val="00B050"/>
                </a:solidFill>
              </a:rPr>
              <a:t>Goa and in Arabian Sea</a:t>
            </a:r>
          </a:p>
        </p:txBody>
      </p:sp>
      <p:pic>
        <p:nvPicPr>
          <p:cNvPr id="6" name="Picture 5" descr="Logo&#10;&#10;Description automatically generated">
            <a:extLst>
              <a:ext uri="{FF2B5EF4-FFF2-40B4-BE49-F238E27FC236}">
                <a16:creationId xmlns:a16="http://schemas.microsoft.com/office/drawing/2014/main" id="{BF651D05-E1D0-4EB2-B25B-B01ECA739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9551" y="64715"/>
            <a:ext cx="823682" cy="192737"/>
          </a:xfrm>
          <a:prstGeom prst="rect">
            <a:avLst/>
          </a:prstGeom>
        </p:spPr>
      </p:pic>
      <p:pic>
        <p:nvPicPr>
          <p:cNvPr id="5122" name="Picture 2">
            <a:extLst>
              <a:ext uri="{FF2B5EF4-FFF2-40B4-BE49-F238E27FC236}">
                <a16:creationId xmlns:a16="http://schemas.microsoft.com/office/drawing/2014/main" id="{D7730F29-8F6E-4FE5-8B80-A60199CF7E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7118" y="1632857"/>
            <a:ext cx="5386873" cy="4040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8780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5" name="Title 1"/>
          <p:cNvSpPr>
            <a:spLocks noGrp="1"/>
          </p:cNvSpPr>
          <p:nvPr>
            <p:ph type="title"/>
          </p:nvPr>
        </p:nvSpPr>
        <p:spPr>
          <a:xfrm>
            <a:off x="456459" y="257452"/>
            <a:ext cx="11646774" cy="899544"/>
          </a:xfrm>
        </p:spPr>
        <p:txBody>
          <a:bodyPr>
            <a:noAutofit/>
          </a:bodyPr>
          <a:lstStyle/>
          <a:p>
            <a:r>
              <a:rPr lang="en-US" sz="4000" b="1" dirty="0">
                <a:latin typeface="+mn-lt"/>
              </a:rPr>
              <a:t>Ex ‘BLUE FLAG’ conducted b/w India &amp; </a:t>
            </a:r>
          </a:p>
        </p:txBody>
      </p:sp>
      <p:sp>
        <p:nvSpPr>
          <p:cNvPr id="1048686" name="Content Placeholder 2"/>
          <p:cNvSpPr>
            <a:spLocks noGrp="1"/>
          </p:cNvSpPr>
          <p:nvPr>
            <p:ph idx="1"/>
          </p:nvPr>
        </p:nvSpPr>
        <p:spPr>
          <a:xfrm>
            <a:off x="456459" y="1236583"/>
            <a:ext cx="10515600" cy="3522620"/>
          </a:xfrm>
        </p:spPr>
        <p:txBody>
          <a:bodyPr>
            <a:normAutofit/>
          </a:bodyPr>
          <a:lstStyle/>
          <a:p>
            <a:pPr marL="514350" indent="-514350">
              <a:lnSpc>
                <a:spcPct val="150000"/>
              </a:lnSpc>
              <a:buFont typeface="+mj-lt"/>
              <a:buAutoNum type="alphaUcPeriod"/>
            </a:pPr>
            <a:r>
              <a:rPr lang="en-US" dirty="0"/>
              <a:t>Qatar</a:t>
            </a:r>
          </a:p>
          <a:p>
            <a:pPr marL="514350" indent="-514350">
              <a:lnSpc>
                <a:spcPct val="150000"/>
              </a:lnSpc>
              <a:buFont typeface="+mj-lt"/>
              <a:buAutoNum type="alphaUcPeriod"/>
            </a:pPr>
            <a:r>
              <a:rPr lang="en-US" dirty="0"/>
              <a:t>Oman</a:t>
            </a:r>
          </a:p>
          <a:p>
            <a:pPr marL="514350" indent="-514350">
              <a:lnSpc>
                <a:spcPct val="150000"/>
              </a:lnSpc>
              <a:buFont typeface="+mj-lt"/>
              <a:buAutoNum type="alphaUcPeriod"/>
            </a:pPr>
            <a:r>
              <a:rPr lang="en-US" dirty="0"/>
              <a:t>UAE</a:t>
            </a:r>
          </a:p>
          <a:p>
            <a:pPr marL="514350" indent="-514350">
              <a:lnSpc>
                <a:spcPct val="150000"/>
              </a:lnSpc>
              <a:buFont typeface="+mj-lt"/>
              <a:buAutoNum type="alphaUcPeriod"/>
            </a:pPr>
            <a:r>
              <a:rPr lang="en-US" dirty="0"/>
              <a:t>Israel</a:t>
            </a:r>
          </a:p>
        </p:txBody>
      </p:sp>
      <p:pic>
        <p:nvPicPr>
          <p:cNvPr id="6" name="Picture 5" descr="Logo&#10;&#10;Description automatically generated">
            <a:extLst>
              <a:ext uri="{FF2B5EF4-FFF2-40B4-BE49-F238E27FC236}">
                <a16:creationId xmlns:a16="http://schemas.microsoft.com/office/drawing/2014/main" id="{BF651D05-E1D0-4EB2-B25B-B01ECA739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9551" y="64715"/>
            <a:ext cx="823682" cy="192737"/>
          </a:xfrm>
          <a:prstGeom prst="rect">
            <a:avLst/>
          </a:prstGeom>
        </p:spPr>
      </p:pic>
    </p:spTree>
    <p:extLst>
      <p:ext uri="{BB962C8B-B14F-4D97-AF65-F5344CB8AC3E}">
        <p14:creationId xmlns:p14="http://schemas.microsoft.com/office/powerpoint/2010/main" val="685705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97C2A-CB90-4646-BCF5-A2D7576E1B64}"/>
              </a:ext>
            </a:extLst>
          </p:cNvPr>
          <p:cNvSpPr>
            <a:spLocks noGrp="1"/>
          </p:cNvSpPr>
          <p:nvPr>
            <p:ph type="title"/>
          </p:nvPr>
        </p:nvSpPr>
        <p:spPr>
          <a:xfrm>
            <a:off x="323294" y="350151"/>
            <a:ext cx="11513105" cy="717950"/>
          </a:xfrm>
        </p:spPr>
        <p:txBody>
          <a:bodyPr>
            <a:noAutofit/>
          </a:bodyPr>
          <a:lstStyle/>
          <a:p>
            <a:r>
              <a:rPr lang="en-US" sz="4000" b="1" dirty="0">
                <a:latin typeface="+mn-lt"/>
              </a:rPr>
              <a:t>DRDO Successfully Flight-tests Phase-ii Ballistic Missile</a:t>
            </a:r>
          </a:p>
        </p:txBody>
      </p:sp>
      <p:sp>
        <p:nvSpPr>
          <p:cNvPr id="3" name="Content Placeholder 2">
            <a:extLst>
              <a:ext uri="{FF2B5EF4-FFF2-40B4-BE49-F238E27FC236}">
                <a16:creationId xmlns:a16="http://schemas.microsoft.com/office/drawing/2014/main" id="{F08C4A95-7D5F-41EE-B924-E1F32A65495D}"/>
              </a:ext>
            </a:extLst>
          </p:cNvPr>
          <p:cNvSpPr>
            <a:spLocks noGrp="1"/>
          </p:cNvSpPr>
          <p:nvPr>
            <p:ph idx="1"/>
          </p:nvPr>
        </p:nvSpPr>
        <p:spPr>
          <a:xfrm>
            <a:off x="323295" y="1162431"/>
            <a:ext cx="11685203" cy="3446891"/>
          </a:xfrm>
        </p:spPr>
        <p:txBody>
          <a:bodyPr>
            <a:noAutofit/>
          </a:bodyPr>
          <a:lstStyle/>
          <a:p>
            <a:pPr marL="0" indent="0">
              <a:lnSpc>
                <a:spcPct val="150000"/>
              </a:lnSpc>
              <a:buNone/>
            </a:pPr>
            <a:r>
              <a:rPr lang="en-US" i="0" dirty="0">
                <a:effectLst/>
              </a:rPr>
              <a:t>The Phase-II AD Endo-atmospheric missile was launched from LC-III at ITR, Chandipurat 1624 hrs. The flight test fully met all the trial objectives validating complete network centric warfare weapon system consisting of Long Range Sensors, low latency communication system and MCC and Advance Interceptor missiles.</a:t>
            </a:r>
          </a:p>
        </p:txBody>
      </p:sp>
    </p:spTree>
    <p:extLst>
      <p:ext uri="{BB962C8B-B14F-4D97-AF65-F5344CB8AC3E}">
        <p14:creationId xmlns:p14="http://schemas.microsoft.com/office/powerpoint/2010/main" val="23377229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5" name="Title 1"/>
          <p:cNvSpPr>
            <a:spLocks noGrp="1"/>
          </p:cNvSpPr>
          <p:nvPr>
            <p:ph type="title"/>
          </p:nvPr>
        </p:nvSpPr>
        <p:spPr>
          <a:xfrm>
            <a:off x="456459" y="257452"/>
            <a:ext cx="11646774" cy="899544"/>
          </a:xfrm>
        </p:spPr>
        <p:txBody>
          <a:bodyPr>
            <a:noAutofit/>
          </a:bodyPr>
          <a:lstStyle/>
          <a:p>
            <a:r>
              <a:rPr lang="en-US" sz="4000" b="1" dirty="0">
                <a:latin typeface="+mn-lt"/>
              </a:rPr>
              <a:t>Ex ‘BLUE FLAG’ conducted b/w India &amp; </a:t>
            </a:r>
          </a:p>
        </p:txBody>
      </p:sp>
      <p:sp>
        <p:nvSpPr>
          <p:cNvPr id="1048686" name="Content Placeholder 2"/>
          <p:cNvSpPr>
            <a:spLocks noGrp="1"/>
          </p:cNvSpPr>
          <p:nvPr>
            <p:ph idx="1"/>
          </p:nvPr>
        </p:nvSpPr>
        <p:spPr>
          <a:xfrm>
            <a:off x="456459" y="1236583"/>
            <a:ext cx="10515600" cy="3522620"/>
          </a:xfrm>
        </p:spPr>
        <p:txBody>
          <a:bodyPr>
            <a:normAutofit/>
          </a:bodyPr>
          <a:lstStyle/>
          <a:p>
            <a:pPr marL="514350" indent="-514350">
              <a:lnSpc>
                <a:spcPct val="150000"/>
              </a:lnSpc>
              <a:buFont typeface="+mj-lt"/>
              <a:buAutoNum type="alphaUcPeriod"/>
            </a:pPr>
            <a:r>
              <a:rPr lang="en-US" dirty="0"/>
              <a:t>Qatar</a:t>
            </a:r>
          </a:p>
          <a:p>
            <a:pPr marL="514350" indent="-514350">
              <a:lnSpc>
                <a:spcPct val="150000"/>
              </a:lnSpc>
              <a:buFont typeface="+mj-lt"/>
              <a:buAutoNum type="alphaUcPeriod"/>
            </a:pPr>
            <a:r>
              <a:rPr lang="en-US" dirty="0"/>
              <a:t>Oman</a:t>
            </a:r>
          </a:p>
          <a:p>
            <a:pPr marL="514350" indent="-514350">
              <a:lnSpc>
                <a:spcPct val="150000"/>
              </a:lnSpc>
              <a:buFont typeface="+mj-lt"/>
              <a:buAutoNum type="alphaUcPeriod"/>
            </a:pPr>
            <a:r>
              <a:rPr lang="en-US" dirty="0"/>
              <a:t>UAE</a:t>
            </a:r>
          </a:p>
          <a:p>
            <a:pPr marL="514350" indent="-514350">
              <a:lnSpc>
                <a:spcPct val="150000"/>
              </a:lnSpc>
              <a:buFont typeface="+mj-lt"/>
              <a:buAutoNum type="alphaUcPeriod"/>
            </a:pPr>
            <a:r>
              <a:rPr lang="en-US" b="1" dirty="0">
                <a:solidFill>
                  <a:srgbClr val="00B050"/>
                </a:solidFill>
              </a:rPr>
              <a:t>Israel</a:t>
            </a:r>
          </a:p>
        </p:txBody>
      </p:sp>
      <p:pic>
        <p:nvPicPr>
          <p:cNvPr id="6" name="Picture 5" descr="Logo&#10;&#10;Description automatically generated">
            <a:extLst>
              <a:ext uri="{FF2B5EF4-FFF2-40B4-BE49-F238E27FC236}">
                <a16:creationId xmlns:a16="http://schemas.microsoft.com/office/drawing/2014/main" id="{BF651D05-E1D0-4EB2-B25B-B01ECA739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9551" y="64715"/>
            <a:ext cx="823682" cy="192737"/>
          </a:xfrm>
          <a:prstGeom prst="rect">
            <a:avLst/>
          </a:prstGeom>
        </p:spPr>
      </p:pic>
      <p:pic>
        <p:nvPicPr>
          <p:cNvPr id="11266" name="Picture 2" descr="Jaiashankar visits Ovda airbase in Israel, meets IAF members taking part in Blue  Flag exercise">
            <a:extLst>
              <a:ext uri="{FF2B5EF4-FFF2-40B4-BE49-F238E27FC236}">
                <a16:creationId xmlns:a16="http://schemas.microsoft.com/office/drawing/2014/main" id="{B06A1F22-78F5-4F75-919B-D06FE6BC7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2336" y="1430231"/>
            <a:ext cx="5357812" cy="39975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0406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5" name="Title 1"/>
          <p:cNvSpPr>
            <a:spLocks noGrp="1"/>
          </p:cNvSpPr>
          <p:nvPr>
            <p:ph type="title"/>
          </p:nvPr>
        </p:nvSpPr>
        <p:spPr>
          <a:xfrm>
            <a:off x="456459" y="257452"/>
            <a:ext cx="11646774" cy="899544"/>
          </a:xfrm>
        </p:spPr>
        <p:txBody>
          <a:bodyPr>
            <a:noAutofit/>
          </a:bodyPr>
          <a:lstStyle/>
          <a:p>
            <a:r>
              <a:rPr lang="en-US" sz="4000" b="1" dirty="0">
                <a:latin typeface="+mn-lt"/>
              </a:rPr>
              <a:t>President's Bodyguard Motto Is</a:t>
            </a:r>
          </a:p>
        </p:txBody>
      </p:sp>
      <p:sp>
        <p:nvSpPr>
          <p:cNvPr id="1048686" name="Content Placeholder 2"/>
          <p:cNvSpPr>
            <a:spLocks noGrp="1"/>
          </p:cNvSpPr>
          <p:nvPr>
            <p:ph idx="1"/>
          </p:nvPr>
        </p:nvSpPr>
        <p:spPr>
          <a:xfrm>
            <a:off x="456459" y="1236583"/>
            <a:ext cx="10515600" cy="3522620"/>
          </a:xfrm>
        </p:spPr>
        <p:txBody>
          <a:bodyPr>
            <a:normAutofit/>
          </a:bodyPr>
          <a:lstStyle/>
          <a:p>
            <a:pPr marL="514350" indent="-514350">
              <a:lnSpc>
                <a:spcPct val="150000"/>
              </a:lnSpc>
              <a:buFont typeface="+mj-lt"/>
              <a:buAutoNum type="alphaUcPeriod"/>
            </a:pPr>
            <a:r>
              <a:rPr lang="en-US" dirty="0"/>
              <a:t>Jai Hind</a:t>
            </a:r>
          </a:p>
          <a:p>
            <a:pPr marL="514350" indent="-514350">
              <a:lnSpc>
                <a:spcPct val="150000"/>
              </a:lnSpc>
              <a:buFont typeface="+mj-lt"/>
              <a:buAutoNum type="alphaUcPeriod"/>
            </a:pPr>
            <a:r>
              <a:rPr lang="en-US" dirty="0"/>
              <a:t>Sarvda Shaktishali</a:t>
            </a:r>
          </a:p>
          <a:p>
            <a:pPr marL="514350" indent="-514350">
              <a:lnSpc>
                <a:spcPct val="150000"/>
              </a:lnSpc>
              <a:buFont typeface="+mj-lt"/>
              <a:buAutoNum type="alphaUcPeriod"/>
            </a:pPr>
            <a:r>
              <a:rPr lang="en-US" dirty="0"/>
              <a:t>Bharat Mata Ki Jai</a:t>
            </a:r>
          </a:p>
          <a:p>
            <a:pPr marL="514350" indent="-514350">
              <a:lnSpc>
                <a:spcPct val="150000"/>
              </a:lnSpc>
              <a:buFont typeface="+mj-lt"/>
              <a:buAutoNum type="alphaUcPeriod"/>
            </a:pPr>
            <a:r>
              <a:rPr lang="en-US" dirty="0"/>
              <a:t>Rashtra Pratham</a:t>
            </a:r>
          </a:p>
        </p:txBody>
      </p:sp>
      <p:pic>
        <p:nvPicPr>
          <p:cNvPr id="6" name="Picture 5" descr="Logo&#10;&#10;Description automatically generated">
            <a:extLst>
              <a:ext uri="{FF2B5EF4-FFF2-40B4-BE49-F238E27FC236}">
                <a16:creationId xmlns:a16="http://schemas.microsoft.com/office/drawing/2014/main" id="{BF651D05-E1D0-4EB2-B25B-B01ECA739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9551" y="64715"/>
            <a:ext cx="823682" cy="192737"/>
          </a:xfrm>
          <a:prstGeom prst="rect">
            <a:avLst/>
          </a:prstGeom>
        </p:spPr>
      </p:pic>
    </p:spTree>
    <p:extLst>
      <p:ext uri="{BB962C8B-B14F-4D97-AF65-F5344CB8AC3E}">
        <p14:creationId xmlns:p14="http://schemas.microsoft.com/office/powerpoint/2010/main" val="40697595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5" name="Title 1"/>
          <p:cNvSpPr>
            <a:spLocks noGrp="1"/>
          </p:cNvSpPr>
          <p:nvPr>
            <p:ph type="title"/>
          </p:nvPr>
        </p:nvSpPr>
        <p:spPr>
          <a:xfrm>
            <a:off x="456459" y="257452"/>
            <a:ext cx="11646774" cy="899544"/>
          </a:xfrm>
        </p:spPr>
        <p:txBody>
          <a:bodyPr>
            <a:noAutofit/>
          </a:bodyPr>
          <a:lstStyle/>
          <a:p>
            <a:r>
              <a:rPr lang="en-US" sz="4000" b="1" dirty="0">
                <a:latin typeface="+mn-lt"/>
              </a:rPr>
              <a:t>President's Bodyguard Motto Is</a:t>
            </a:r>
          </a:p>
        </p:txBody>
      </p:sp>
      <p:sp>
        <p:nvSpPr>
          <p:cNvPr id="1048686" name="Content Placeholder 2"/>
          <p:cNvSpPr>
            <a:spLocks noGrp="1"/>
          </p:cNvSpPr>
          <p:nvPr>
            <p:ph idx="1"/>
          </p:nvPr>
        </p:nvSpPr>
        <p:spPr>
          <a:xfrm>
            <a:off x="456459" y="1236583"/>
            <a:ext cx="10515600" cy="3522620"/>
          </a:xfrm>
        </p:spPr>
        <p:txBody>
          <a:bodyPr>
            <a:normAutofit/>
          </a:bodyPr>
          <a:lstStyle/>
          <a:p>
            <a:pPr marL="514350" indent="-514350">
              <a:lnSpc>
                <a:spcPct val="150000"/>
              </a:lnSpc>
              <a:buFont typeface="+mj-lt"/>
              <a:buAutoNum type="alphaUcPeriod"/>
            </a:pPr>
            <a:r>
              <a:rPr lang="en-US" dirty="0"/>
              <a:t>Jai Hind</a:t>
            </a:r>
          </a:p>
          <a:p>
            <a:pPr marL="514350" indent="-514350">
              <a:lnSpc>
                <a:spcPct val="150000"/>
              </a:lnSpc>
              <a:buFont typeface="+mj-lt"/>
              <a:buAutoNum type="alphaUcPeriod"/>
            </a:pPr>
            <a:r>
              <a:rPr lang="en-US" dirty="0"/>
              <a:t>Sarvda Shaktishali</a:t>
            </a:r>
          </a:p>
          <a:p>
            <a:pPr marL="514350" indent="-514350">
              <a:lnSpc>
                <a:spcPct val="150000"/>
              </a:lnSpc>
              <a:buFont typeface="+mj-lt"/>
              <a:buAutoNum type="alphaUcPeriod"/>
            </a:pPr>
            <a:r>
              <a:rPr lang="en-US" b="1" dirty="0">
                <a:solidFill>
                  <a:srgbClr val="00B050"/>
                </a:solidFill>
              </a:rPr>
              <a:t>Bharat Mata Ki Jai</a:t>
            </a:r>
          </a:p>
          <a:p>
            <a:pPr marL="514350" indent="-514350">
              <a:lnSpc>
                <a:spcPct val="150000"/>
              </a:lnSpc>
              <a:buFont typeface="+mj-lt"/>
              <a:buAutoNum type="alphaUcPeriod"/>
            </a:pPr>
            <a:r>
              <a:rPr lang="en-US" dirty="0"/>
              <a:t>Rashtra Pratham</a:t>
            </a:r>
          </a:p>
        </p:txBody>
      </p:sp>
      <p:pic>
        <p:nvPicPr>
          <p:cNvPr id="6" name="Picture 5" descr="Logo&#10;&#10;Description automatically generated">
            <a:extLst>
              <a:ext uri="{FF2B5EF4-FFF2-40B4-BE49-F238E27FC236}">
                <a16:creationId xmlns:a16="http://schemas.microsoft.com/office/drawing/2014/main" id="{BF651D05-E1D0-4EB2-B25B-B01ECA739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9551" y="64715"/>
            <a:ext cx="823682" cy="192737"/>
          </a:xfrm>
          <a:prstGeom prst="rect">
            <a:avLst/>
          </a:prstGeom>
        </p:spPr>
      </p:pic>
      <p:pic>
        <p:nvPicPr>
          <p:cNvPr id="23554" name="Picture 2">
            <a:extLst>
              <a:ext uri="{FF2B5EF4-FFF2-40B4-BE49-F238E27FC236}">
                <a16:creationId xmlns:a16="http://schemas.microsoft.com/office/drawing/2014/main" id="{3279891F-EAA7-42FD-A745-D1122D1D1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4113" y="1349733"/>
            <a:ext cx="6237522" cy="44880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054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5" name="Title 1"/>
          <p:cNvSpPr>
            <a:spLocks noGrp="1"/>
          </p:cNvSpPr>
          <p:nvPr>
            <p:ph type="title"/>
          </p:nvPr>
        </p:nvSpPr>
        <p:spPr>
          <a:xfrm>
            <a:off x="456459" y="257452"/>
            <a:ext cx="11646774" cy="899544"/>
          </a:xfrm>
        </p:spPr>
        <p:txBody>
          <a:bodyPr>
            <a:noAutofit/>
          </a:bodyPr>
          <a:lstStyle/>
          <a:p>
            <a:r>
              <a:rPr lang="en-US" sz="4000" b="1" dirty="0">
                <a:latin typeface="+mn-lt"/>
              </a:rPr>
              <a:t>Military College of Electronics and Mechanical Engineering Is At</a:t>
            </a:r>
          </a:p>
        </p:txBody>
      </p:sp>
      <p:sp>
        <p:nvSpPr>
          <p:cNvPr id="1048686" name="Content Placeholder 2"/>
          <p:cNvSpPr>
            <a:spLocks noGrp="1"/>
          </p:cNvSpPr>
          <p:nvPr>
            <p:ph idx="1"/>
          </p:nvPr>
        </p:nvSpPr>
        <p:spPr>
          <a:xfrm>
            <a:off x="456459" y="1236583"/>
            <a:ext cx="10515600" cy="3522620"/>
          </a:xfrm>
        </p:spPr>
        <p:txBody>
          <a:bodyPr>
            <a:normAutofit/>
          </a:bodyPr>
          <a:lstStyle/>
          <a:p>
            <a:pPr marL="514350" indent="-514350">
              <a:lnSpc>
                <a:spcPct val="150000"/>
              </a:lnSpc>
              <a:buFont typeface="+mj-lt"/>
              <a:buAutoNum type="alphaUcPeriod"/>
            </a:pPr>
            <a:r>
              <a:rPr lang="en-US" dirty="0"/>
              <a:t>Imphal</a:t>
            </a:r>
          </a:p>
          <a:p>
            <a:pPr marL="514350" indent="-514350">
              <a:lnSpc>
                <a:spcPct val="150000"/>
              </a:lnSpc>
              <a:buFont typeface="+mj-lt"/>
              <a:buAutoNum type="alphaUcPeriod"/>
            </a:pPr>
            <a:r>
              <a:rPr lang="en-US" dirty="0"/>
              <a:t>Mhow</a:t>
            </a:r>
          </a:p>
          <a:p>
            <a:pPr marL="514350" indent="-514350">
              <a:lnSpc>
                <a:spcPct val="150000"/>
              </a:lnSpc>
              <a:buFont typeface="+mj-lt"/>
              <a:buAutoNum type="alphaUcPeriod"/>
            </a:pPr>
            <a:r>
              <a:rPr lang="en-US" dirty="0"/>
              <a:t>Secunderabad </a:t>
            </a:r>
          </a:p>
          <a:p>
            <a:pPr marL="514350" indent="-514350">
              <a:lnSpc>
                <a:spcPct val="150000"/>
              </a:lnSpc>
              <a:buFont typeface="+mj-lt"/>
              <a:buAutoNum type="alphaUcPeriod"/>
            </a:pPr>
            <a:r>
              <a:rPr lang="en-US" dirty="0"/>
              <a:t>Vairengte</a:t>
            </a:r>
          </a:p>
        </p:txBody>
      </p:sp>
      <p:pic>
        <p:nvPicPr>
          <p:cNvPr id="6" name="Picture 5" descr="Logo&#10;&#10;Description automatically generated">
            <a:extLst>
              <a:ext uri="{FF2B5EF4-FFF2-40B4-BE49-F238E27FC236}">
                <a16:creationId xmlns:a16="http://schemas.microsoft.com/office/drawing/2014/main" id="{BF651D05-E1D0-4EB2-B25B-B01ECA739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9551" y="64715"/>
            <a:ext cx="823682" cy="192737"/>
          </a:xfrm>
          <a:prstGeom prst="rect">
            <a:avLst/>
          </a:prstGeom>
        </p:spPr>
      </p:pic>
    </p:spTree>
    <p:extLst>
      <p:ext uri="{BB962C8B-B14F-4D97-AF65-F5344CB8AC3E}">
        <p14:creationId xmlns:p14="http://schemas.microsoft.com/office/powerpoint/2010/main" val="36508496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5" name="Title 1"/>
          <p:cNvSpPr>
            <a:spLocks noGrp="1"/>
          </p:cNvSpPr>
          <p:nvPr>
            <p:ph type="title"/>
          </p:nvPr>
        </p:nvSpPr>
        <p:spPr>
          <a:xfrm>
            <a:off x="456459" y="257452"/>
            <a:ext cx="11646774" cy="899544"/>
          </a:xfrm>
        </p:spPr>
        <p:txBody>
          <a:bodyPr>
            <a:noAutofit/>
          </a:bodyPr>
          <a:lstStyle/>
          <a:p>
            <a:r>
              <a:rPr lang="en-US" sz="4000" b="1" dirty="0">
                <a:latin typeface="+mn-lt"/>
              </a:rPr>
              <a:t>Military College of Electronics and Mechanical Engineering Is At</a:t>
            </a:r>
          </a:p>
        </p:txBody>
      </p:sp>
      <p:sp>
        <p:nvSpPr>
          <p:cNvPr id="1048686" name="Content Placeholder 2"/>
          <p:cNvSpPr>
            <a:spLocks noGrp="1"/>
          </p:cNvSpPr>
          <p:nvPr>
            <p:ph idx="1"/>
          </p:nvPr>
        </p:nvSpPr>
        <p:spPr>
          <a:xfrm>
            <a:off x="456459" y="1236583"/>
            <a:ext cx="10515600" cy="3522620"/>
          </a:xfrm>
        </p:spPr>
        <p:txBody>
          <a:bodyPr>
            <a:normAutofit/>
          </a:bodyPr>
          <a:lstStyle/>
          <a:p>
            <a:pPr marL="514350" indent="-514350">
              <a:lnSpc>
                <a:spcPct val="150000"/>
              </a:lnSpc>
              <a:buFont typeface="+mj-lt"/>
              <a:buAutoNum type="alphaUcPeriod"/>
            </a:pPr>
            <a:r>
              <a:rPr lang="en-US" dirty="0"/>
              <a:t>Imphal</a:t>
            </a:r>
          </a:p>
          <a:p>
            <a:pPr marL="514350" indent="-514350">
              <a:lnSpc>
                <a:spcPct val="150000"/>
              </a:lnSpc>
              <a:buFont typeface="+mj-lt"/>
              <a:buAutoNum type="alphaUcPeriod"/>
            </a:pPr>
            <a:r>
              <a:rPr lang="en-US" dirty="0"/>
              <a:t>Mhow</a:t>
            </a:r>
          </a:p>
          <a:p>
            <a:pPr marL="514350" indent="-514350">
              <a:lnSpc>
                <a:spcPct val="150000"/>
              </a:lnSpc>
              <a:buFont typeface="+mj-lt"/>
              <a:buAutoNum type="alphaUcPeriod"/>
            </a:pPr>
            <a:r>
              <a:rPr lang="en-US" b="1" dirty="0">
                <a:solidFill>
                  <a:srgbClr val="00B050"/>
                </a:solidFill>
              </a:rPr>
              <a:t>Secunderabad</a:t>
            </a:r>
            <a:r>
              <a:rPr lang="en-US" dirty="0"/>
              <a:t> </a:t>
            </a:r>
          </a:p>
          <a:p>
            <a:pPr marL="514350" indent="-514350">
              <a:lnSpc>
                <a:spcPct val="150000"/>
              </a:lnSpc>
              <a:buFont typeface="+mj-lt"/>
              <a:buAutoNum type="alphaUcPeriod"/>
            </a:pPr>
            <a:r>
              <a:rPr lang="en-US" dirty="0"/>
              <a:t>Vairengte</a:t>
            </a:r>
          </a:p>
        </p:txBody>
      </p:sp>
      <p:pic>
        <p:nvPicPr>
          <p:cNvPr id="6" name="Picture 5" descr="Logo&#10;&#10;Description automatically generated">
            <a:extLst>
              <a:ext uri="{FF2B5EF4-FFF2-40B4-BE49-F238E27FC236}">
                <a16:creationId xmlns:a16="http://schemas.microsoft.com/office/drawing/2014/main" id="{BF651D05-E1D0-4EB2-B25B-B01ECA739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9551" y="64715"/>
            <a:ext cx="823682" cy="192737"/>
          </a:xfrm>
          <a:prstGeom prst="rect">
            <a:avLst/>
          </a:prstGeom>
        </p:spPr>
      </p:pic>
      <p:pic>
        <p:nvPicPr>
          <p:cNvPr id="10242" name="Picture 2" descr="ADGPI - Indian Army - The Military College of Electronics and Mechanical  Engineering #MCEME, Secunderabad has been a 'Cradle of Excellence' since  its inception. The college trains all ranks in diverse technical">
            <a:extLst>
              <a:ext uri="{FF2B5EF4-FFF2-40B4-BE49-F238E27FC236}">
                <a16:creationId xmlns:a16="http://schemas.microsoft.com/office/drawing/2014/main" id="{D943021E-2D40-44BB-8593-4DF667DBAF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4252" y="1535589"/>
            <a:ext cx="4451187" cy="2924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2597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5" name="Title 1"/>
          <p:cNvSpPr>
            <a:spLocks noGrp="1"/>
          </p:cNvSpPr>
          <p:nvPr>
            <p:ph type="title"/>
          </p:nvPr>
        </p:nvSpPr>
        <p:spPr>
          <a:xfrm>
            <a:off x="456459" y="179744"/>
            <a:ext cx="11646774" cy="1135872"/>
          </a:xfrm>
        </p:spPr>
        <p:txBody>
          <a:bodyPr>
            <a:noAutofit/>
          </a:bodyPr>
          <a:lstStyle/>
          <a:p>
            <a:r>
              <a:rPr lang="en-US" sz="4000" b="1" dirty="0">
                <a:latin typeface="+mn-lt"/>
              </a:rPr>
              <a:t>‘Translating Myself and Others’ Book Is Written By</a:t>
            </a:r>
          </a:p>
        </p:txBody>
      </p:sp>
      <p:sp>
        <p:nvSpPr>
          <p:cNvPr id="1048686" name="Content Placeholder 2"/>
          <p:cNvSpPr>
            <a:spLocks noGrp="1"/>
          </p:cNvSpPr>
          <p:nvPr>
            <p:ph idx="1"/>
          </p:nvPr>
        </p:nvSpPr>
        <p:spPr>
          <a:xfrm>
            <a:off x="524037" y="1315616"/>
            <a:ext cx="10515600" cy="3522620"/>
          </a:xfrm>
        </p:spPr>
        <p:txBody>
          <a:bodyPr>
            <a:noAutofit/>
          </a:bodyPr>
          <a:lstStyle/>
          <a:p>
            <a:pPr marL="514350" indent="-514350">
              <a:lnSpc>
                <a:spcPct val="150000"/>
              </a:lnSpc>
              <a:buFont typeface="+mj-lt"/>
              <a:buAutoNum type="alphaUcPeriod"/>
            </a:pPr>
            <a:r>
              <a:rPr lang="en-US" dirty="0"/>
              <a:t>Jhumpa Lahiri</a:t>
            </a:r>
          </a:p>
          <a:p>
            <a:pPr marL="514350" indent="-514350">
              <a:lnSpc>
                <a:spcPct val="150000"/>
              </a:lnSpc>
              <a:buFont typeface="+mj-lt"/>
              <a:buAutoNum type="alphaUcPeriod"/>
            </a:pPr>
            <a:r>
              <a:rPr lang="en-US" dirty="0"/>
              <a:t>Dr. Prabhleen Singh</a:t>
            </a:r>
          </a:p>
          <a:p>
            <a:pPr marL="514350" indent="-514350">
              <a:lnSpc>
                <a:spcPct val="150000"/>
              </a:lnSpc>
              <a:buFont typeface="+mj-lt"/>
              <a:buAutoNum type="alphaUcPeriod"/>
            </a:pPr>
            <a:r>
              <a:rPr lang="en-US" dirty="0"/>
              <a:t>Chetan Bhagat</a:t>
            </a:r>
          </a:p>
          <a:p>
            <a:pPr marL="514350" indent="-514350">
              <a:lnSpc>
                <a:spcPct val="150000"/>
              </a:lnSpc>
              <a:buFont typeface="+mj-lt"/>
              <a:buAutoNum type="alphaUcPeriod"/>
            </a:pPr>
            <a:r>
              <a:rPr lang="en-US" dirty="0"/>
              <a:t>Nirupama Rao</a:t>
            </a:r>
          </a:p>
        </p:txBody>
      </p:sp>
      <p:pic>
        <p:nvPicPr>
          <p:cNvPr id="6" name="Picture 5" descr="Logo&#10;&#10;Description automatically generated">
            <a:extLst>
              <a:ext uri="{FF2B5EF4-FFF2-40B4-BE49-F238E27FC236}">
                <a16:creationId xmlns:a16="http://schemas.microsoft.com/office/drawing/2014/main" id="{BF651D05-E1D0-4EB2-B25B-B01ECA739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9551" y="64715"/>
            <a:ext cx="823682" cy="192737"/>
          </a:xfrm>
          <a:prstGeom prst="rect">
            <a:avLst/>
          </a:prstGeom>
        </p:spPr>
      </p:pic>
    </p:spTree>
    <p:extLst>
      <p:ext uri="{BB962C8B-B14F-4D97-AF65-F5344CB8AC3E}">
        <p14:creationId xmlns:p14="http://schemas.microsoft.com/office/powerpoint/2010/main" val="1116908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5" name="Title 1"/>
          <p:cNvSpPr>
            <a:spLocks noGrp="1"/>
          </p:cNvSpPr>
          <p:nvPr>
            <p:ph type="title"/>
          </p:nvPr>
        </p:nvSpPr>
        <p:spPr>
          <a:xfrm>
            <a:off x="456459" y="179744"/>
            <a:ext cx="11646774" cy="1135872"/>
          </a:xfrm>
        </p:spPr>
        <p:txBody>
          <a:bodyPr>
            <a:noAutofit/>
          </a:bodyPr>
          <a:lstStyle/>
          <a:p>
            <a:r>
              <a:rPr lang="en-US" sz="4000" b="1" dirty="0">
                <a:latin typeface="+mn-lt"/>
              </a:rPr>
              <a:t>‘Translating Myself and Others’ Book Is Written By</a:t>
            </a:r>
          </a:p>
        </p:txBody>
      </p:sp>
      <p:sp>
        <p:nvSpPr>
          <p:cNvPr id="1048686" name="Content Placeholder 2"/>
          <p:cNvSpPr>
            <a:spLocks noGrp="1"/>
          </p:cNvSpPr>
          <p:nvPr>
            <p:ph idx="1"/>
          </p:nvPr>
        </p:nvSpPr>
        <p:spPr>
          <a:xfrm>
            <a:off x="524037" y="1315616"/>
            <a:ext cx="10515600" cy="3522620"/>
          </a:xfrm>
        </p:spPr>
        <p:txBody>
          <a:bodyPr>
            <a:noAutofit/>
          </a:bodyPr>
          <a:lstStyle/>
          <a:p>
            <a:pPr marL="514350" indent="-514350">
              <a:lnSpc>
                <a:spcPct val="150000"/>
              </a:lnSpc>
              <a:buFont typeface="+mj-lt"/>
              <a:buAutoNum type="alphaUcPeriod"/>
            </a:pPr>
            <a:r>
              <a:rPr lang="en-US" b="1" dirty="0">
                <a:solidFill>
                  <a:srgbClr val="00B050"/>
                </a:solidFill>
              </a:rPr>
              <a:t>Jhumpa Lahiri</a:t>
            </a:r>
          </a:p>
          <a:p>
            <a:pPr marL="514350" indent="-514350">
              <a:lnSpc>
                <a:spcPct val="150000"/>
              </a:lnSpc>
              <a:buFont typeface="+mj-lt"/>
              <a:buAutoNum type="alphaUcPeriod"/>
            </a:pPr>
            <a:r>
              <a:rPr lang="en-US" dirty="0"/>
              <a:t>Dr. Prabhleen Singh</a:t>
            </a:r>
          </a:p>
          <a:p>
            <a:pPr marL="514350" indent="-514350">
              <a:lnSpc>
                <a:spcPct val="150000"/>
              </a:lnSpc>
              <a:buFont typeface="+mj-lt"/>
              <a:buAutoNum type="alphaUcPeriod"/>
            </a:pPr>
            <a:r>
              <a:rPr lang="en-US" dirty="0"/>
              <a:t>Chetan Bhagat</a:t>
            </a:r>
          </a:p>
          <a:p>
            <a:pPr marL="514350" indent="-514350">
              <a:lnSpc>
                <a:spcPct val="150000"/>
              </a:lnSpc>
              <a:buFont typeface="+mj-lt"/>
              <a:buAutoNum type="alphaUcPeriod"/>
            </a:pPr>
            <a:r>
              <a:rPr lang="en-US" dirty="0"/>
              <a:t>Nirupama Rao</a:t>
            </a:r>
          </a:p>
        </p:txBody>
      </p:sp>
      <p:pic>
        <p:nvPicPr>
          <p:cNvPr id="6" name="Picture 5" descr="Logo&#10;&#10;Description automatically generated">
            <a:extLst>
              <a:ext uri="{FF2B5EF4-FFF2-40B4-BE49-F238E27FC236}">
                <a16:creationId xmlns:a16="http://schemas.microsoft.com/office/drawing/2014/main" id="{BF651D05-E1D0-4EB2-B25B-B01ECA739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9551" y="64715"/>
            <a:ext cx="823682" cy="192737"/>
          </a:xfrm>
          <a:prstGeom prst="rect">
            <a:avLst/>
          </a:prstGeom>
        </p:spPr>
      </p:pic>
      <p:pic>
        <p:nvPicPr>
          <p:cNvPr id="2050" name="Picture 2" descr="Translating Myself and Others : Lahiri, Jhumpa: Amazon.in: Books">
            <a:extLst>
              <a:ext uri="{FF2B5EF4-FFF2-40B4-BE49-F238E27FC236}">
                <a16:creationId xmlns:a16="http://schemas.microsoft.com/office/drawing/2014/main" id="{14028DDE-F547-5FCE-889B-A944DBBC99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4261" y="1537830"/>
            <a:ext cx="2575151" cy="40045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3743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5" name="Title 1"/>
          <p:cNvSpPr>
            <a:spLocks noGrp="1"/>
          </p:cNvSpPr>
          <p:nvPr>
            <p:ph type="title"/>
          </p:nvPr>
        </p:nvSpPr>
        <p:spPr>
          <a:xfrm>
            <a:off x="456459" y="257452"/>
            <a:ext cx="11646774" cy="899544"/>
          </a:xfrm>
        </p:spPr>
        <p:txBody>
          <a:bodyPr>
            <a:noAutofit/>
          </a:bodyPr>
          <a:lstStyle/>
          <a:p>
            <a:r>
              <a:rPr lang="en-US" sz="4000" b="1" dirty="0">
                <a:latin typeface="+mn-lt"/>
              </a:rPr>
              <a:t>Muscat Is The Capital Of</a:t>
            </a:r>
          </a:p>
        </p:txBody>
      </p:sp>
      <p:sp>
        <p:nvSpPr>
          <p:cNvPr id="1048686" name="Content Placeholder 2"/>
          <p:cNvSpPr>
            <a:spLocks noGrp="1"/>
          </p:cNvSpPr>
          <p:nvPr>
            <p:ph idx="1"/>
          </p:nvPr>
        </p:nvSpPr>
        <p:spPr>
          <a:xfrm>
            <a:off x="456459" y="1236583"/>
            <a:ext cx="10515600" cy="3522620"/>
          </a:xfrm>
        </p:spPr>
        <p:txBody>
          <a:bodyPr>
            <a:normAutofit/>
          </a:bodyPr>
          <a:lstStyle/>
          <a:p>
            <a:pPr marL="514350" indent="-514350">
              <a:lnSpc>
                <a:spcPct val="150000"/>
              </a:lnSpc>
              <a:buFont typeface="+mj-lt"/>
              <a:buAutoNum type="alphaUcPeriod"/>
            </a:pPr>
            <a:r>
              <a:rPr lang="en-US" dirty="0"/>
              <a:t>Oman</a:t>
            </a:r>
          </a:p>
          <a:p>
            <a:pPr marL="514350" indent="-514350">
              <a:lnSpc>
                <a:spcPct val="150000"/>
              </a:lnSpc>
              <a:buFont typeface="+mj-lt"/>
              <a:buAutoNum type="alphaUcPeriod"/>
            </a:pPr>
            <a:r>
              <a:rPr lang="en-US" dirty="0"/>
              <a:t>Qatar</a:t>
            </a:r>
          </a:p>
          <a:p>
            <a:pPr marL="514350" indent="-514350">
              <a:lnSpc>
                <a:spcPct val="150000"/>
              </a:lnSpc>
              <a:buFont typeface="+mj-lt"/>
              <a:buAutoNum type="alphaUcPeriod"/>
            </a:pPr>
            <a:r>
              <a:rPr lang="en-US" dirty="0"/>
              <a:t>UAE</a:t>
            </a:r>
          </a:p>
          <a:p>
            <a:pPr marL="514350" indent="-514350">
              <a:lnSpc>
                <a:spcPct val="150000"/>
              </a:lnSpc>
              <a:buFont typeface="+mj-lt"/>
              <a:buAutoNum type="alphaUcPeriod"/>
            </a:pPr>
            <a:r>
              <a:rPr lang="en-US" dirty="0"/>
              <a:t>Maldives</a:t>
            </a:r>
          </a:p>
        </p:txBody>
      </p:sp>
      <p:pic>
        <p:nvPicPr>
          <p:cNvPr id="6" name="Picture 5" descr="Logo&#10;&#10;Description automatically generated">
            <a:extLst>
              <a:ext uri="{FF2B5EF4-FFF2-40B4-BE49-F238E27FC236}">
                <a16:creationId xmlns:a16="http://schemas.microsoft.com/office/drawing/2014/main" id="{BF651D05-E1D0-4EB2-B25B-B01ECA739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9551" y="64715"/>
            <a:ext cx="823682" cy="192737"/>
          </a:xfrm>
          <a:prstGeom prst="rect">
            <a:avLst/>
          </a:prstGeom>
        </p:spPr>
      </p:pic>
    </p:spTree>
    <p:extLst>
      <p:ext uri="{BB962C8B-B14F-4D97-AF65-F5344CB8AC3E}">
        <p14:creationId xmlns:p14="http://schemas.microsoft.com/office/powerpoint/2010/main" val="36608177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5" name="Title 1"/>
          <p:cNvSpPr>
            <a:spLocks noGrp="1"/>
          </p:cNvSpPr>
          <p:nvPr>
            <p:ph type="title"/>
          </p:nvPr>
        </p:nvSpPr>
        <p:spPr>
          <a:xfrm>
            <a:off x="456459" y="257452"/>
            <a:ext cx="11646774" cy="899544"/>
          </a:xfrm>
        </p:spPr>
        <p:txBody>
          <a:bodyPr>
            <a:noAutofit/>
          </a:bodyPr>
          <a:lstStyle/>
          <a:p>
            <a:r>
              <a:rPr lang="en-US" sz="4000" b="1" dirty="0">
                <a:latin typeface="+mn-lt"/>
              </a:rPr>
              <a:t>Muscat Is The Capital Of</a:t>
            </a:r>
          </a:p>
        </p:txBody>
      </p:sp>
      <p:sp>
        <p:nvSpPr>
          <p:cNvPr id="1048686" name="Content Placeholder 2"/>
          <p:cNvSpPr>
            <a:spLocks noGrp="1"/>
          </p:cNvSpPr>
          <p:nvPr>
            <p:ph idx="1"/>
          </p:nvPr>
        </p:nvSpPr>
        <p:spPr>
          <a:xfrm>
            <a:off x="456459" y="1236583"/>
            <a:ext cx="10515600" cy="3522620"/>
          </a:xfrm>
        </p:spPr>
        <p:txBody>
          <a:bodyPr>
            <a:normAutofit/>
          </a:bodyPr>
          <a:lstStyle/>
          <a:p>
            <a:pPr marL="514350" indent="-514350">
              <a:lnSpc>
                <a:spcPct val="150000"/>
              </a:lnSpc>
              <a:buFont typeface="+mj-lt"/>
              <a:buAutoNum type="alphaUcPeriod"/>
            </a:pPr>
            <a:r>
              <a:rPr lang="en-US" b="1" dirty="0">
                <a:solidFill>
                  <a:srgbClr val="00B050"/>
                </a:solidFill>
              </a:rPr>
              <a:t>Oman</a:t>
            </a:r>
          </a:p>
          <a:p>
            <a:pPr marL="514350" indent="-514350">
              <a:lnSpc>
                <a:spcPct val="150000"/>
              </a:lnSpc>
              <a:buFont typeface="+mj-lt"/>
              <a:buAutoNum type="alphaUcPeriod"/>
            </a:pPr>
            <a:r>
              <a:rPr lang="en-US" dirty="0"/>
              <a:t>Qatar</a:t>
            </a:r>
          </a:p>
          <a:p>
            <a:pPr marL="514350" indent="-514350">
              <a:lnSpc>
                <a:spcPct val="150000"/>
              </a:lnSpc>
              <a:buFont typeface="+mj-lt"/>
              <a:buAutoNum type="alphaUcPeriod"/>
            </a:pPr>
            <a:r>
              <a:rPr lang="en-US" dirty="0"/>
              <a:t>UAE</a:t>
            </a:r>
          </a:p>
          <a:p>
            <a:pPr marL="514350" indent="-514350">
              <a:lnSpc>
                <a:spcPct val="150000"/>
              </a:lnSpc>
              <a:buFont typeface="+mj-lt"/>
              <a:buAutoNum type="alphaUcPeriod"/>
            </a:pPr>
            <a:r>
              <a:rPr lang="en-US" dirty="0"/>
              <a:t>Maldives</a:t>
            </a:r>
          </a:p>
        </p:txBody>
      </p:sp>
      <p:pic>
        <p:nvPicPr>
          <p:cNvPr id="6" name="Picture 5" descr="Logo&#10;&#10;Description automatically generated">
            <a:extLst>
              <a:ext uri="{FF2B5EF4-FFF2-40B4-BE49-F238E27FC236}">
                <a16:creationId xmlns:a16="http://schemas.microsoft.com/office/drawing/2014/main" id="{BF651D05-E1D0-4EB2-B25B-B01ECA739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9551" y="64715"/>
            <a:ext cx="823682" cy="192737"/>
          </a:xfrm>
          <a:prstGeom prst="rect">
            <a:avLst/>
          </a:prstGeom>
        </p:spPr>
      </p:pic>
      <p:pic>
        <p:nvPicPr>
          <p:cNvPr id="2050" name="Picture 2" descr="Oman country detailed editable map Royalty Free Vector Image">
            <a:extLst>
              <a:ext uri="{FF2B5EF4-FFF2-40B4-BE49-F238E27FC236}">
                <a16:creationId xmlns:a16="http://schemas.microsoft.com/office/drawing/2014/main" id="{852B9682-8736-46D9-B6A0-03CC4EF17E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351"/>
          <a:stretch/>
        </p:blipFill>
        <p:spPr bwMode="auto">
          <a:xfrm>
            <a:off x="3593906" y="1349733"/>
            <a:ext cx="3917237" cy="4901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1509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5" name="Title 1"/>
          <p:cNvSpPr>
            <a:spLocks noGrp="1"/>
          </p:cNvSpPr>
          <p:nvPr>
            <p:ph type="title"/>
          </p:nvPr>
        </p:nvSpPr>
        <p:spPr>
          <a:xfrm>
            <a:off x="456459" y="179744"/>
            <a:ext cx="11646774" cy="1135872"/>
          </a:xfrm>
        </p:spPr>
        <p:txBody>
          <a:bodyPr>
            <a:noAutofit/>
          </a:bodyPr>
          <a:lstStyle/>
          <a:p>
            <a:r>
              <a:rPr lang="en-US" sz="4000" b="1" dirty="0">
                <a:latin typeface="+mn-lt"/>
              </a:rPr>
              <a:t>Where Is The Hq Of The Southern Western Air Command of The IAF?</a:t>
            </a:r>
          </a:p>
        </p:txBody>
      </p:sp>
      <p:sp>
        <p:nvSpPr>
          <p:cNvPr id="1048686" name="Content Placeholder 2"/>
          <p:cNvSpPr>
            <a:spLocks noGrp="1"/>
          </p:cNvSpPr>
          <p:nvPr>
            <p:ph idx="1"/>
          </p:nvPr>
        </p:nvSpPr>
        <p:spPr>
          <a:xfrm>
            <a:off x="533368" y="1539551"/>
            <a:ext cx="10515600" cy="3522620"/>
          </a:xfrm>
        </p:spPr>
        <p:txBody>
          <a:bodyPr>
            <a:noAutofit/>
          </a:bodyPr>
          <a:lstStyle/>
          <a:p>
            <a:pPr marL="514350" indent="-514350">
              <a:lnSpc>
                <a:spcPct val="150000"/>
              </a:lnSpc>
              <a:buFont typeface="+mj-lt"/>
              <a:buAutoNum type="alphaUcPeriod"/>
            </a:pPr>
            <a:r>
              <a:rPr lang="en-US" dirty="0"/>
              <a:t>Gandhinagar</a:t>
            </a:r>
          </a:p>
          <a:p>
            <a:pPr marL="514350" indent="-514350">
              <a:lnSpc>
                <a:spcPct val="150000"/>
              </a:lnSpc>
              <a:buFont typeface="+mj-lt"/>
              <a:buAutoNum type="alphaUcPeriod"/>
            </a:pPr>
            <a:r>
              <a:rPr lang="en-US" dirty="0"/>
              <a:t>Vishakhapatnam</a:t>
            </a:r>
          </a:p>
          <a:p>
            <a:pPr marL="514350" indent="-514350">
              <a:lnSpc>
                <a:spcPct val="150000"/>
              </a:lnSpc>
              <a:buFont typeface="+mj-lt"/>
              <a:buAutoNum type="alphaUcPeriod"/>
            </a:pPr>
            <a:r>
              <a:rPr lang="en-US" dirty="0"/>
              <a:t>Pune</a:t>
            </a:r>
          </a:p>
          <a:p>
            <a:pPr marL="514350" indent="-514350">
              <a:lnSpc>
                <a:spcPct val="150000"/>
              </a:lnSpc>
              <a:buFont typeface="+mj-lt"/>
              <a:buAutoNum type="alphaUcPeriod"/>
            </a:pPr>
            <a:r>
              <a:rPr lang="en-US" dirty="0"/>
              <a:t>Mumbai</a:t>
            </a:r>
          </a:p>
        </p:txBody>
      </p:sp>
      <p:pic>
        <p:nvPicPr>
          <p:cNvPr id="6" name="Picture 5" descr="Logo&#10;&#10;Description automatically generated">
            <a:extLst>
              <a:ext uri="{FF2B5EF4-FFF2-40B4-BE49-F238E27FC236}">
                <a16:creationId xmlns:a16="http://schemas.microsoft.com/office/drawing/2014/main" id="{BF651D05-E1D0-4EB2-B25B-B01ECA739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9551" y="64715"/>
            <a:ext cx="823682" cy="192737"/>
          </a:xfrm>
          <a:prstGeom prst="rect">
            <a:avLst/>
          </a:prstGeom>
        </p:spPr>
      </p:pic>
    </p:spTree>
    <p:extLst>
      <p:ext uri="{BB962C8B-B14F-4D97-AF65-F5344CB8AC3E}">
        <p14:creationId xmlns:p14="http://schemas.microsoft.com/office/powerpoint/2010/main" val="1470708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97C2A-CB90-4646-BCF5-A2D7576E1B64}"/>
              </a:ext>
            </a:extLst>
          </p:cNvPr>
          <p:cNvSpPr>
            <a:spLocks noGrp="1"/>
          </p:cNvSpPr>
          <p:nvPr>
            <p:ph type="title"/>
          </p:nvPr>
        </p:nvSpPr>
        <p:spPr>
          <a:xfrm>
            <a:off x="323294" y="350151"/>
            <a:ext cx="11513105" cy="717950"/>
          </a:xfrm>
        </p:spPr>
        <p:txBody>
          <a:bodyPr>
            <a:noAutofit/>
          </a:bodyPr>
          <a:lstStyle/>
          <a:p>
            <a:r>
              <a:rPr lang="en-US" sz="4000" b="1" dirty="0">
                <a:latin typeface="+mn-lt"/>
              </a:rPr>
              <a:t>DRDO Successfully Flight-tests Phase-ii Ballistic Missile</a:t>
            </a:r>
          </a:p>
        </p:txBody>
      </p:sp>
      <p:sp>
        <p:nvSpPr>
          <p:cNvPr id="3" name="Content Placeholder 2">
            <a:extLst>
              <a:ext uri="{FF2B5EF4-FFF2-40B4-BE49-F238E27FC236}">
                <a16:creationId xmlns:a16="http://schemas.microsoft.com/office/drawing/2014/main" id="{F08C4A95-7D5F-41EE-B924-E1F32A65495D}"/>
              </a:ext>
            </a:extLst>
          </p:cNvPr>
          <p:cNvSpPr>
            <a:spLocks noGrp="1"/>
          </p:cNvSpPr>
          <p:nvPr>
            <p:ph idx="1"/>
          </p:nvPr>
        </p:nvSpPr>
        <p:spPr>
          <a:xfrm>
            <a:off x="323295" y="1162431"/>
            <a:ext cx="11685203" cy="3446891"/>
          </a:xfrm>
        </p:spPr>
        <p:txBody>
          <a:bodyPr>
            <a:noAutofit/>
          </a:bodyPr>
          <a:lstStyle/>
          <a:p>
            <a:pPr marL="0" indent="0">
              <a:lnSpc>
                <a:spcPct val="150000"/>
              </a:lnSpc>
              <a:buNone/>
            </a:pPr>
            <a:r>
              <a:rPr lang="en-US" i="0" dirty="0">
                <a:effectLst/>
              </a:rPr>
              <a:t>The test has demonstrated Nation’s indigenous capability to defend against the Ballistic Missiles of 5000 km class. The performance of the missile was monitored from the flight data captured by Range tracking instruments like Electro-Optical Systems, Radar and Telemetry Stations deployed by ITR, Chandipur at various locations including on-board ship.</a:t>
            </a:r>
          </a:p>
        </p:txBody>
      </p:sp>
    </p:spTree>
    <p:extLst>
      <p:ext uri="{BB962C8B-B14F-4D97-AF65-F5344CB8AC3E}">
        <p14:creationId xmlns:p14="http://schemas.microsoft.com/office/powerpoint/2010/main" val="30624801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5" name="Title 1"/>
          <p:cNvSpPr>
            <a:spLocks noGrp="1"/>
          </p:cNvSpPr>
          <p:nvPr>
            <p:ph type="title"/>
          </p:nvPr>
        </p:nvSpPr>
        <p:spPr>
          <a:xfrm>
            <a:off x="456459" y="179744"/>
            <a:ext cx="11646774" cy="1135872"/>
          </a:xfrm>
        </p:spPr>
        <p:txBody>
          <a:bodyPr>
            <a:noAutofit/>
          </a:bodyPr>
          <a:lstStyle/>
          <a:p>
            <a:r>
              <a:rPr lang="en-US" sz="4000" b="1" dirty="0">
                <a:latin typeface="+mn-lt"/>
              </a:rPr>
              <a:t>Where Is The Hq Of The Southern Western Air Command of The IAF?</a:t>
            </a:r>
          </a:p>
        </p:txBody>
      </p:sp>
      <p:sp>
        <p:nvSpPr>
          <p:cNvPr id="1048686" name="Content Placeholder 2"/>
          <p:cNvSpPr>
            <a:spLocks noGrp="1"/>
          </p:cNvSpPr>
          <p:nvPr>
            <p:ph idx="1"/>
          </p:nvPr>
        </p:nvSpPr>
        <p:spPr>
          <a:xfrm>
            <a:off x="533368" y="1539551"/>
            <a:ext cx="10515600" cy="3522620"/>
          </a:xfrm>
        </p:spPr>
        <p:txBody>
          <a:bodyPr>
            <a:noAutofit/>
          </a:bodyPr>
          <a:lstStyle/>
          <a:p>
            <a:pPr marL="514350" indent="-514350">
              <a:lnSpc>
                <a:spcPct val="150000"/>
              </a:lnSpc>
              <a:buFont typeface="+mj-lt"/>
              <a:buAutoNum type="alphaUcPeriod"/>
            </a:pPr>
            <a:r>
              <a:rPr lang="en-US" b="1" dirty="0">
                <a:solidFill>
                  <a:srgbClr val="00B050"/>
                </a:solidFill>
              </a:rPr>
              <a:t>Gandhinagar</a:t>
            </a:r>
          </a:p>
          <a:p>
            <a:pPr marL="514350" indent="-514350">
              <a:lnSpc>
                <a:spcPct val="150000"/>
              </a:lnSpc>
              <a:buFont typeface="+mj-lt"/>
              <a:buAutoNum type="alphaUcPeriod"/>
            </a:pPr>
            <a:r>
              <a:rPr lang="en-US" dirty="0"/>
              <a:t>Vishakhapatnam</a:t>
            </a:r>
          </a:p>
          <a:p>
            <a:pPr marL="514350" indent="-514350">
              <a:lnSpc>
                <a:spcPct val="150000"/>
              </a:lnSpc>
              <a:buFont typeface="+mj-lt"/>
              <a:buAutoNum type="alphaUcPeriod"/>
            </a:pPr>
            <a:r>
              <a:rPr lang="en-US" dirty="0"/>
              <a:t>Pune</a:t>
            </a:r>
          </a:p>
          <a:p>
            <a:pPr marL="514350" indent="-514350">
              <a:lnSpc>
                <a:spcPct val="150000"/>
              </a:lnSpc>
              <a:buFont typeface="+mj-lt"/>
              <a:buAutoNum type="alphaUcPeriod"/>
            </a:pPr>
            <a:r>
              <a:rPr lang="en-US" dirty="0"/>
              <a:t>Mumbai</a:t>
            </a:r>
          </a:p>
        </p:txBody>
      </p:sp>
      <p:pic>
        <p:nvPicPr>
          <p:cNvPr id="6" name="Picture 5" descr="Logo&#10;&#10;Description automatically generated">
            <a:extLst>
              <a:ext uri="{FF2B5EF4-FFF2-40B4-BE49-F238E27FC236}">
                <a16:creationId xmlns:a16="http://schemas.microsoft.com/office/drawing/2014/main" id="{BF651D05-E1D0-4EB2-B25B-B01ECA739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9551" y="64715"/>
            <a:ext cx="823682" cy="192737"/>
          </a:xfrm>
          <a:prstGeom prst="rect">
            <a:avLst/>
          </a:prstGeom>
        </p:spPr>
      </p:pic>
      <p:pic>
        <p:nvPicPr>
          <p:cNvPr id="6146" name="Picture 2" descr="7 Commands of Indian Air Force Headquarters Insignia Flags">
            <a:extLst>
              <a:ext uri="{FF2B5EF4-FFF2-40B4-BE49-F238E27FC236}">
                <a16:creationId xmlns:a16="http://schemas.microsoft.com/office/drawing/2014/main" id="{12DD3DF9-7F9E-46CF-BB1D-AF8B2BE731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0819" y="1927548"/>
            <a:ext cx="6652143" cy="393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1687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5" name="Title 1"/>
          <p:cNvSpPr>
            <a:spLocks noGrp="1"/>
          </p:cNvSpPr>
          <p:nvPr>
            <p:ph type="title"/>
          </p:nvPr>
        </p:nvSpPr>
        <p:spPr>
          <a:xfrm>
            <a:off x="456459" y="322948"/>
            <a:ext cx="11646774" cy="763480"/>
          </a:xfrm>
        </p:spPr>
        <p:txBody>
          <a:bodyPr>
            <a:noAutofit/>
          </a:bodyPr>
          <a:lstStyle/>
          <a:p>
            <a:r>
              <a:rPr lang="en-US" sz="4000" b="1" dirty="0">
                <a:latin typeface="+mn-lt"/>
              </a:rPr>
              <a:t>Current DG Of ICG Is</a:t>
            </a:r>
          </a:p>
        </p:txBody>
      </p:sp>
      <p:sp>
        <p:nvSpPr>
          <p:cNvPr id="1048686" name="Content Placeholder 2"/>
          <p:cNvSpPr>
            <a:spLocks noGrp="1"/>
          </p:cNvSpPr>
          <p:nvPr>
            <p:ph idx="1"/>
          </p:nvPr>
        </p:nvSpPr>
        <p:spPr>
          <a:xfrm>
            <a:off x="456459" y="1151924"/>
            <a:ext cx="10515600" cy="3522620"/>
          </a:xfrm>
        </p:spPr>
        <p:txBody>
          <a:bodyPr>
            <a:normAutofit/>
          </a:bodyPr>
          <a:lstStyle/>
          <a:p>
            <a:pPr marL="514350" indent="-514350">
              <a:lnSpc>
                <a:spcPct val="150000"/>
              </a:lnSpc>
              <a:buFont typeface="+mj-lt"/>
              <a:buAutoNum type="alphaUcPeriod"/>
            </a:pPr>
            <a:r>
              <a:rPr lang="en-US" dirty="0"/>
              <a:t>MM Naravane</a:t>
            </a:r>
          </a:p>
          <a:p>
            <a:pPr marL="514350" indent="-514350">
              <a:lnSpc>
                <a:spcPct val="150000"/>
              </a:lnSpc>
              <a:buFont typeface="+mj-lt"/>
              <a:buAutoNum type="alphaUcPeriod"/>
            </a:pPr>
            <a:r>
              <a:rPr lang="en-US" dirty="0"/>
              <a:t>V S Pathania</a:t>
            </a:r>
          </a:p>
          <a:p>
            <a:pPr marL="514350" indent="-514350">
              <a:lnSpc>
                <a:spcPct val="150000"/>
              </a:lnSpc>
              <a:buFont typeface="+mj-lt"/>
              <a:buAutoNum type="alphaUcPeriod"/>
            </a:pPr>
            <a:r>
              <a:rPr lang="en-US" dirty="0"/>
              <a:t>Anil Deshmukh</a:t>
            </a:r>
          </a:p>
          <a:p>
            <a:pPr marL="514350" indent="-514350">
              <a:lnSpc>
                <a:spcPct val="150000"/>
              </a:lnSpc>
              <a:buFont typeface="+mj-lt"/>
              <a:buAutoNum type="alphaUcPeriod"/>
            </a:pPr>
            <a:r>
              <a:rPr lang="en-US" dirty="0"/>
              <a:t>Vivek Jacob</a:t>
            </a:r>
          </a:p>
        </p:txBody>
      </p:sp>
      <p:pic>
        <p:nvPicPr>
          <p:cNvPr id="6" name="Picture 5" descr="Logo&#10;&#10;Description automatically generated">
            <a:extLst>
              <a:ext uri="{FF2B5EF4-FFF2-40B4-BE49-F238E27FC236}">
                <a16:creationId xmlns:a16="http://schemas.microsoft.com/office/drawing/2014/main" id="{BF651D05-E1D0-4EB2-B25B-B01ECA739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9551" y="64715"/>
            <a:ext cx="823682" cy="192737"/>
          </a:xfrm>
          <a:prstGeom prst="rect">
            <a:avLst/>
          </a:prstGeom>
        </p:spPr>
      </p:pic>
    </p:spTree>
    <p:extLst>
      <p:ext uri="{BB962C8B-B14F-4D97-AF65-F5344CB8AC3E}">
        <p14:creationId xmlns:p14="http://schemas.microsoft.com/office/powerpoint/2010/main" val="3723369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5" name="Title 1"/>
          <p:cNvSpPr>
            <a:spLocks noGrp="1"/>
          </p:cNvSpPr>
          <p:nvPr>
            <p:ph type="title"/>
          </p:nvPr>
        </p:nvSpPr>
        <p:spPr>
          <a:xfrm>
            <a:off x="456459" y="322948"/>
            <a:ext cx="11646774" cy="763480"/>
          </a:xfrm>
        </p:spPr>
        <p:txBody>
          <a:bodyPr>
            <a:noAutofit/>
          </a:bodyPr>
          <a:lstStyle/>
          <a:p>
            <a:r>
              <a:rPr lang="en-US" sz="4000" b="1" dirty="0">
                <a:latin typeface="+mn-lt"/>
              </a:rPr>
              <a:t>Current DG Of ICG Is</a:t>
            </a:r>
          </a:p>
        </p:txBody>
      </p:sp>
      <p:sp>
        <p:nvSpPr>
          <p:cNvPr id="1048686" name="Content Placeholder 2"/>
          <p:cNvSpPr>
            <a:spLocks noGrp="1"/>
          </p:cNvSpPr>
          <p:nvPr>
            <p:ph idx="1"/>
          </p:nvPr>
        </p:nvSpPr>
        <p:spPr>
          <a:xfrm>
            <a:off x="456459" y="1151924"/>
            <a:ext cx="10515600" cy="3522620"/>
          </a:xfrm>
        </p:spPr>
        <p:txBody>
          <a:bodyPr>
            <a:normAutofit/>
          </a:bodyPr>
          <a:lstStyle/>
          <a:p>
            <a:pPr marL="514350" indent="-514350">
              <a:lnSpc>
                <a:spcPct val="150000"/>
              </a:lnSpc>
              <a:buFont typeface="+mj-lt"/>
              <a:buAutoNum type="alphaUcPeriod"/>
            </a:pPr>
            <a:r>
              <a:rPr lang="en-US" dirty="0"/>
              <a:t>MM Naravane</a:t>
            </a:r>
          </a:p>
          <a:p>
            <a:pPr marL="514350" indent="-514350">
              <a:lnSpc>
                <a:spcPct val="150000"/>
              </a:lnSpc>
              <a:buFont typeface="+mj-lt"/>
              <a:buAutoNum type="alphaUcPeriod"/>
            </a:pPr>
            <a:r>
              <a:rPr lang="en-US" b="1" dirty="0">
                <a:solidFill>
                  <a:srgbClr val="00B050"/>
                </a:solidFill>
              </a:rPr>
              <a:t>V S Pathania</a:t>
            </a:r>
          </a:p>
          <a:p>
            <a:pPr marL="514350" indent="-514350">
              <a:lnSpc>
                <a:spcPct val="150000"/>
              </a:lnSpc>
              <a:buFont typeface="+mj-lt"/>
              <a:buAutoNum type="alphaUcPeriod"/>
            </a:pPr>
            <a:r>
              <a:rPr lang="en-US" dirty="0"/>
              <a:t>Anil Deshmukh</a:t>
            </a:r>
          </a:p>
          <a:p>
            <a:pPr marL="514350" indent="-514350">
              <a:lnSpc>
                <a:spcPct val="150000"/>
              </a:lnSpc>
              <a:buFont typeface="+mj-lt"/>
              <a:buAutoNum type="alphaUcPeriod"/>
            </a:pPr>
            <a:r>
              <a:rPr lang="en-US" dirty="0"/>
              <a:t>Vivek Jacob</a:t>
            </a:r>
          </a:p>
        </p:txBody>
      </p:sp>
      <p:pic>
        <p:nvPicPr>
          <p:cNvPr id="6" name="Picture 5" descr="Logo&#10;&#10;Description automatically generated">
            <a:extLst>
              <a:ext uri="{FF2B5EF4-FFF2-40B4-BE49-F238E27FC236}">
                <a16:creationId xmlns:a16="http://schemas.microsoft.com/office/drawing/2014/main" id="{BF651D05-E1D0-4EB2-B25B-B01ECA739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9551" y="64715"/>
            <a:ext cx="823682" cy="192737"/>
          </a:xfrm>
          <a:prstGeom prst="rect">
            <a:avLst/>
          </a:prstGeom>
        </p:spPr>
      </p:pic>
      <p:pic>
        <p:nvPicPr>
          <p:cNvPr id="7170" name="Picture 2" descr="Image">
            <a:extLst>
              <a:ext uri="{FF2B5EF4-FFF2-40B4-BE49-F238E27FC236}">
                <a16:creationId xmlns:a16="http://schemas.microsoft.com/office/drawing/2014/main" id="{734E3118-2353-4258-803B-2AFC21CB67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7921" y="1268963"/>
            <a:ext cx="6049035" cy="40308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5548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1D9CB981-2EFF-49CE-AE2B-813BD1A686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9985" y="206763"/>
            <a:ext cx="1051298" cy="245998"/>
          </a:xfrm>
          <a:prstGeom prst="rect">
            <a:avLst/>
          </a:prstGeom>
        </p:spPr>
      </p:pic>
      <p:pic>
        <p:nvPicPr>
          <p:cNvPr id="2" name="Picture 1" descr="Graphical user interface, website&#10;&#10;Description automatically generated">
            <a:extLst>
              <a:ext uri="{FF2B5EF4-FFF2-40B4-BE49-F238E27FC236}">
                <a16:creationId xmlns:a16="http://schemas.microsoft.com/office/drawing/2014/main" id="{E30953AB-628C-2F95-2877-E8D7488C5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0221" y="0"/>
            <a:ext cx="4951558" cy="6858000"/>
          </a:xfrm>
          <a:prstGeom prst="rect">
            <a:avLst/>
          </a:prstGeom>
        </p:spPr>
      </p:pic>
    </p:spTree>
    <p:extLst>
      <p:ext uri="{BB962C8B-B14F-4D97-AF65-F5344CB8AC3E}">
        <p14:creationId xmlns:p14="http://schemas.microsoft.com/office/powerpoint/2010/main" val="39423017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2E917-695E-4035-B9D6-D29A67A28976}"/>
              </a:ext>
            </a:extLst>
          </p:cNvPr>
          <p:cNvSpPr>
            <a:spLocks noGrp="1"/>
          </p:cNvSpPr>
          <p:nvPr>
            <p:ph type="title"/>
          </p:nvPr>
        </p:nvSpPr>
        <p:spPr>
          <a:xfrm>
            <a:off x="763553" y="3429000"/>
            <a:ext cx="10515600" cy="1861457"/>
          </a:xfrm>
        </p:spPr>
        <p:txBody>
          <a:bodyPr>
            <a:normAutofit/>
          </a:bodyPr>
          <a:lstStyle/>
          <a:p>
            <a:pPr algn="ctr"/>
            <a:r>
              <a:rPr lang="en-IN" sz="6600" b="1" dirty="0">
                <a:solidFill>
                  <a:srgbClr val="FF0000"/>
                </a:solidFill>
                <a:effectLst>
                  <a:outerShdw blurRad="38100" dist="38100" dir="2700000" algn="tl">
                    <a:srgbClr val="000000">
                      <a:alpha val="43137"/>
                    </a:srgbClr>
                  </a:outerShdw>
                </a:effectLst>
                <a:latin typeface="+mn-lt"/>
              </a:rPr>
              <a:t>QUESTION OF THE DAY</a:t>
            </a:r>
            <a:endParaRPr lang="en-US" sz="6600" b="1" dirty="0">
              <a:effectLst>
                <a:outerShdw blurRad="38100" dist="38100" dir="2700000" algn="tl">
                  <a:srgbClr val="000000">
                    <a:alpha val="43137"/>
                  </a:srgbClr>
                </a:outerShdw>
              </a:effectLst>
              <a:latin typeface="+mn-lt"/>
            </a:endParaRPr>
          </a:p>
        </p:txBody>
      </p:sp>
      <p:pic>
        <p:nvPicPr>
          <p:cNvPr id="4" name="Picture 3">
            <a:extLst>
              <a:ext uri="{FF2B5EF4-FFF2-40B4-BE49-F238E27FC236}">
                <a16:creationId xmlns:a16="http://schemas.microsoft.com/office/drawing/2014/main" id="{12A6DF22-0898-4B3C-A152-0014C5E29A8A}"/>
              </a:ext>
            </a:extLst>
          </p:cNvPr>
          <p:cNvPicPr>
            <a:picLocks noChangeAspect="1"/>
          </p:cNvPicPr>
          <p:nvPr/>
        </p:nvPicPr>
        <p:blipFill>
          <a:blip r:embed="rId2"/>
          <a:stretch>
            <a:fillRect/>
          </a:stretch>
        </p:blipFill>
        <p:spPr>
          <a:xfrm>
            <a:off x="4254466" y="352425"/>
            <a:ext cx="3533775" cy="3076575"/>
          </a:xfrm>
          <a:prstGeom prst="rect">
            <a:avLst/>
          </a:prstGeom>
        </p:spPr>
      </p:pic>
      <p:pic>
        <p:nvPicPr>
          <p:cNvPr id="5" name="Picture 4" descr="Logo&#10;&#10;Description automatically generated">
            <a:extLst>
              <a:ext uri="{FF2B5EF4-FFF2-40B4-BE49-F238E27FC236}">
                <a16:creationId xmlns:a16="http://schemas.microsoft.com/office/drawing/2014/main" id="{EFFB6322-F7BF-4747-8A53-EA6F2C1C74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9985" y="206763"/>
            <a:ext cx="1051298" cy="245998"/>
          </a:xfrm>
          <a:prstGeom prst="rect">
            <a:avLst/>
          </a:prstGeom>
        </p:spPr>
      </p:pic>
    </p:spTree>
    <p:extLst>
      <p:ext uri="{BB962C8B-B14F-4D97-AF65-F5344CB8AC3E}">
        <p14:creationId xmlns:p14="http://schemas.microsoft.com/office/powerpoint/2010/main" val="20375927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6ECAF-8603-43C0-BAC0-09537A24AD56}"/>
              </a:ext>
            </a:extLst>
          </p:cNvPr>
          <p:cNvSpPr>
            <a:spLocks noGrp="1"/>
          </p:cNvSpPr>
          <p:nvPr>
            <p:ph type="title"/>
          </p:nvPr>
        </p:nvSpPr>
        <p:spPr>
          <a:xfrm>
            <a:off x="838200" y="365125"/>
            <a:ext cx="10515600" cy="847855"/>
          </a:xfrm>
        </p:spPr>
        <p:txBody>
          <a:bodyPr/>
          <a:lstStyle/>
          <a:p>
            <a:r>
              <a:rPr lang="en-US" b="1" dirty="0">
                <a:latin typeface="+mn-lt"/>
              </a:rPr>
              <a:t>Identify The Force</a:t>
            </a:r>
          </a:p>
        </p:txBody>
      </p:sp>
      <p:pic>
        <p:nvPicPr>
          <p:cNvPr id="5" name="Picture 4">
            <a:extLst>
              <a:ext uri="{FF2B5EF4-FFF2-40B4-BE49-F238E27FC236}">
                <a16:creationId xmlns:a16="http://schemas.microsoft.com/office/drawing/2014/main" id="{47FB5823-5EB7-4E38-8286-D58E72F2D9FD}"/>
              </a:ext>
            </a:extLst>
          </p:cNvPr>
          <p:cNvPicPr>
            <a:picLocks noChangeAspect="1"/>
          </p:cNvPicPr>
          <p:nvPr/>
        </p:nvPicPr>
        <p:blipFill>
          <a:blip r:embed="rId2"/>
          <a:stretch>
            <a:fillRect/>
          </a:stretch>
        </p:blipFill>
        <p:spPr>
          <a:xfrm>
            <a:off x="5443829" y="1815678"/>
            <a:ext cx="819150" cy="371475"/>
          </a:xfrm>
          <a:prstGeom prst="rect">
            <a:avLst/>
          </a:prstGeom>
        </p:spPr>
      </p:pic>
      <p:pic>
        <p:nvPicPr>
          <p:cNvPr id="1028" name="Picture 4" descr="Image">
            <a:extLst>
              <a:ext uri="{FF2B5EF4-FFF2-40B4-BE49-F238E27FC236}">
                <a16:creationId xmlns:a16="http://schemas.microsoft.com/office/drawing/2014/main" id="{AC999A80-AF2E-3E42-DC18-B2D68056B2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421" y="1199123"/>
            <a:ext cx="8222202" cy="5484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3993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6ECAF-8603-43C0-BAC0-09537A24AD56}"/>
              </a:ext>
            </a:extLst>
          </p:cNvPr>
          <p:cNvSpPr>
            <a:spLocks noGrp="1"/>
          </p:cNvSpPr>
          <p:nvPr>
            <p:ph type="title"/>
          </p:nvPr>
        </p:nvSpPr>
        <p:spPr>
          <a:xfrm>
            <a:off x="838200" y="365125"/>
            <a:ext cx="10515600" cy="847855"/>
          </a:xfrm>
        </p:spPr>
        <p:txBody>
          <a:bodyPr/>
          <a:lstStyle/>
          <a:p>
            <a:r>
              <a:rPr lang="en-US" b="1" dirty="0">
                <a:latin typeface="+mn-lt"/>
              </a:rPr>
              <a:t>Identify The Force</a:t>
            </a:r>
          </a:p>
        </p:txBody>
      </p:sp>
      <p:pic>
        <p:nvPicPr>
          <p:cNvPr id="5" name="Picture 4">
            <a:extLst>
              <a:ext uri="{FF2B5EF4-FFF2-40B4-BE49-F238E27FC236}">
                <a16:creationId xmlns:a16="http://schemas.microsoft.com/office/drawing/2014/main" id="{47FB5823-5EB7-4E38-8286-D58E72F2D9FD}"/>
              </a:ext>
            </a:extLst>
          </p:cNvPr>
          <p:cNvPicPr>
            <a:picLocks noChangeAspect="1"/>
          </p:cNvPicPr>
          <p:nvPr/>
        </p:nvPicPr>
        <p:blipFill>
          <a:blip r:embed="rId2"/>
          <a:stretch>
            <a:fillRect/>
          </a:stretch>
        </p:blipFill>
        <p:spPr>
          <a:xfrm>
            <a:off x="5443829" y="1815678"/>
            <a:ext cx="819150" cy="371475"/>
          </a:xfrm>
          <a:prstGeom prst="rect">
            <a:avLst/>
          </a:prstGeom>
        </p:spPr>
      </p:pic>
      <p:sp>
        <p:nvSpPr>
          <p:cNvPr id="6" name="TextBox 5">
            <a:extLst>
              <a:ext uri="{FF2B5EF4-FFF2-40B4-BE49-F238E27FC236}">
                <a16:creationId xmlns:a16="http://schemas.microsoft.com/office/drawing/2014/main" id="{EF4C6F1D-37CE-4123-966C-37E0724B7EFD}"/>
              </a:ext>
            </a:extLst>
          </p:cNvPr>
          <p:cNvSpPr txBox="1"/>
          <p:nvPr/>
        </p:nvSpPr>
        <p:spPr>
          <a:xfrm>
            <a:off x="10049458" y="3244334"/>
            <a:ext cx="2052346" cy="1384995"/>
          </a:xfrm>
          <a:prstGeom prst="rect">
            <a:avLst/>
          </a:prstGeom>
          <a:noFill/>
        </p:spPr>
        <p:txBody>
          <a:bodyPr wrap="square">
            <a:spAutoFit/>
          </a:bodyPr>
          <a:lstStyle/>
          <a:p>
            <a:r>
              <a:rPr lang="en-IN" sz="2800" b="1" i="1" dirty="0">
                <a:solidFill>
                  <a:schemeClr val="bg1"/>
                </a:solidFill>
              </a:rPr>
              <a:t> </a:t>
            </a:r>
            <a:r>
              <a:rPr lang="en-IN" sz="2800" b="1" i="1" dirty="0"/>
              <a:t>Answer In The Next Session</a:t>
            </a:r>
            <a:endParaRPr lang="en-US" sz="2800" dirty="0"/>
          </a:p>
        </p:txBody>
      </p:sp>
      <p:pic>
        <p:nvPicPr>
          <p:cNvPr id="3" name="Picture 4" descr="Image">
            <a:extLst>
              <a:ext uri="{FF2B5EF4-FFF2-40B4-BE49-F238E27FC236}">
                <a16:creationId xmlns:a16="http://schemas.microsoft.com/office/drawing/2014/main" id="{AC5EF229-70A2-F220-BDA0-D5D877CCE3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421" y="1199123"/>
            <a:ext cx="8222202" cy="5484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7443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B82B2B9D-8BA9-4DD3-C532-5D4BBAD2BA0F}"/>
              </a:ext>
            </a:extLst>
          </p:cNvPr>
          <p:cNvPicPr>
            <a:picLocks noChangeAspect="1"/>
          </p:cNvPicPr>
          <p:nvPr/>
        </p:nvPicPr>
        <p:blipFill rotWithShape="1">
          <a:blip r:embed="rId2">
            <a:extLst>
              <a:ext uri="{28A0092B-C50C-407E-A947-70E740481C1C}">
                <a14:useLocalDpi xmlns:a14="http://schemas.microsoft.com/office/drawing/2010/main" val="0"/>
              </a:ext>
            </a:extLst>
          </a:blip>
          <a:srcRect l="10416" r="12667"/>
          <a:stretch/>
        </p:blipFill>
        <p:spPr>
          <a:xfrm>
            <a:off x="0" y="0"/>
            <a:ext cx="12192000" cy="6859531"/>
          </a:xfrm>
          <a:prstGeom prst="rect">
            <a:avLst/>
          </a:prstGeom>
        </p:spPr>
      </p:pic>
    </p:spTree>
    <p:extLst>
      <p:ext uri="{BB962C8B-B14F-4D97-AF65-F5344CB8AC3E}">
        <p14:creationId xmlns:p14="http://schemas.microsoft.com/office/powerpoint/2010/main" val="28300870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450F27BA-E667-49E2-8A67-350225531B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9551" y="64715"/>
            <a:ext cx="823682" cy="192737"/>
          </a:xfrm>
          <a:prstGeom prst="rect">
            <a:avLst/>
          </a:prstGeom>
        </p:spPr>
      </p:pic>
      <p:pic>
        <p:nvPicPr>
          <p:cNvPr id="3" name="Picture 2" descr="A screenshot of a website&#10;&#10;Description automatically generated">
            <a:extLst>
              <a:ext uri="{FF2B5EF4-FFF2-40B4-BE49-F238E27FC236}">
                <a16:creationId xmlns:a16="http://schemas.microsoft.com/office/drawing/2014/main" id="{DD9EDF36-4D79-8278-B5BD-E9968074B1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291" y="0"/>
            <a:ext cx="10823418" cy="6858000"/>
          </a:xfrm>
          <a:prstGeom prst="rect">
            <a:avLst/>
          </a:prstGeom>
        </p:spPr>
      </p:pic>
    </p:spTree>
    <p:extLst>
      <p:ext uri="{BB962C8B-B14F-4D97-AF65-F5344CB8AC3E}">
        <p14:creationId xmlns:p14="http://schemas.microsoft.com/office/powerpoint/2010/main" val="10766435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49017798-0C28-472A-9D77-E7E9CA8122E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95943" y="0"/>
            <a:ext cx="11575688" cy="6511324"/>
          </a:xfrm>
          <a:prstGeom prst="rect">
            <a:avLst/>
          </a:prstGeom>
        </p:spPr>
      </p:pic>
      <p:pic>
        <p:nvPicPr>
          <p:cNvPr id="5" name="Picture 4" descr="Logo&#10;&#10;Description automatically generated">
            <a:extLst>
              <a:ext uri="{FF2B5EF4-FFF2-40B4-BE49-F238E27FC236}">
                <a16:creationId xmlns:a16="http://schemas.microsoft.com/office/drawing/2014/main" id="{586159B7-E527-4540-9DBF-2CF303700B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9551" y="64715"/>
            <a:ext cx="823682" cy="192737"/>
          </a:xfrm>
          <a:prstGeom prst="rect">
            <a:avLst/>
          </a:prstGeom>
        </p:spPr>
      </p:pic>
    </p:spTree>
    <p:extLst>
      <p:ext uri="{BB962C8B-B14F-4D97-AF65-F5344CB8AC3E}">
        <p14:creationId xmlns:p14="http://schemas.microsoft.com/office/powerpoint/2010/main" val="2799407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97C2A-CB90-4646-BCF5-A2D7576E1B64}"/>
              </a:ext>
            </a:extLst>
          </p:cNvPr>
          <p:cNvSpPr>
            <a:spLocks noGrp="1"/>
          </p:cNvSpPr>
          <p:nvPr>
            <p:ph type="title"/>
          </p:nvPr>
        </p:nvSpPr>
        <p:spPr>
          <a:xfrm>
            <a:off x="323295" y="350151"/>
            <a:ext cx="11217676" cy="717950"/>
          </a:xfrm>
        </p:spPr>
        <p:txBody>
          <a:bodyPr>
            <a:noAutofit/>
          </a:bodyPr>
          <a:lstStyle/>
          <a:p>
            <a:r>
              <a:rPr lang="en-US" sz="4000" b="1" dirty="0">
                <a:latin typeface="+mn-lt"/>
              </a:rPr>
              <a:t>Launch Of ‘</a:t>
            </a:r>
            <a:r>
              <a:rPr lang="en-US" sz="4000" b="1" dirty="0" err="1">
                <a:latin typeface="+mn-lt"/>
              </a:rPr>
              <a:t>Triput</a:t>
            </a:r>
            <a:r>
              <a:rPr lang="en-US" sz="4000" b="1" dirty="0">
                <a:latin typeface="+mn-lt"/>
              </a:rPr>
              <a:t>’</a:t>
            </a:r>
          </a:p>
        </p:txBody>
      </p:sp>
      <p:sp>
        <p:nvSpPr>
          <p:cNvPr id="3" name="Content Placeholder 2">
            <a:extLst>
              <a:ext uri="{FF2B5EF4-FFF2-40B4-BE49-F238E27FC236}">
                <a16:creationId xmlns:a16="http://schemas.microsoft.com/office/drawing/2014/main" id="{F08C4A95-7D5F-41EE-B924-E1F32A65495D}"/>
              </a:ext>
            </a:extLst>
          </p:cNvPr>
          <p:cNvSpPr>
            <a:spLocks noGrp="1"/>
          </p:cNvSpPr>
          <p:nvPr>
            <p:ph idx="1"/>
          </p:nvPr>
        </p:nvSpPr>
        <p:spPr>
          <a:xfrm>
            <a:off x="323295" y="1162432"/>
            <a:ext cx="11666541" cy="3222956"/>
          </a:xfrm>
        </p:spPr>
        <p:txBody>
          <a:bodyPr>
            <a:noAutofit/>
          </a:bodyPr>
          <a:lstStyle/>
          <a:p>
            <a:pPr marL="0" indent="0">
              <a:lnSpc>
                <a:spcPct val="150000"/>
              </a:lnSpc>
              <a:buNone/>
            </a:pPr>
            <a:r>
              <a:rPr lang="en-US" i="0" dirty="0">
                <a:effectLst/>
              </a:rPr>
              <a:t>The first of two Advanced Frigates under construction by Goa Shipyard Limited (GSL) for the Indian Navy, was launched on 23 Jul 24 at GSL, Goa. In keeping with maritime tradition, the ship was launched by </a:t>
            </a:r>
            <a:r>
              <a:rPr lang="en-US" i="0" dirty="0" err="1">
                <a:effectLst/>
              </a:rPr>
              <a:t>Smt</a:t>
            </a:r>
            <a:r>
              <a:rPr lang="en-US" i="0" dirty="0">
                <a:effectLst/>
              </a:rPr>
              <a:t> Rita Sreedharan to the invocation from </a:t>
            </a:r>
            <a:r>
              <a:rPr lang="en-US" b="1" i="0" dirty="0">
                <a:effectLst/>
              </a:rPr>
              <a:t>Atharva Veda</a:t>
            </a:r>
            <a:r>
              <a:rPr lang="en-US" i="0" dirty="0">
                <a:effectLst/>
              </a:rPr>
              <a:t>.</a:t>
            </a:r>
          </a:p>
        </p:txBody>
      </p:sp>
      <p:pic>
        <p:nvPicPr>
          <p:cNvPr id="1026" name="Picture 2">
            <a:extLst>
              <a:ext uri="{FF2B5EF4-FFF2-40B4-BE49-F238E27FC236}">
                <a16:creationId xmlns:a16="http://schemas.microsoft.com/office/drawing/2014/main" id="{D00BD75B-773E-84DF-EC8A-83856AD295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480" y="3853180"/>
            <a:ext cx="3586480" cy="26898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7700073-8259-2AAD-EFA4-63EDF9E9FC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6715" y="3870960"/>
            <a:ext cx="3971925" cy="2649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487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97C2A-CB90-4646-BCF5-A2D7576E1B64}"/>
              </a:ext>
            </a:extLst>
          </p:cNvPr>
          <p:cNvSpPr>
            <a:spLocks noGrp="1"/>
          </p:cNvSpPr>
          <p:nvPr>
            <p:ph type="title"/>
          </p:nvPr>
        </p:nvSpPr>
        <p:spPr>
          <a:xfrm>
            <a:off x="323295" y="350151"/>
            <a:ext cx="11217676" cy="717950"/>
          </a:xfrm>
        </p:spPr>
        <p:txBody>
          <a:bodyPr>
            <a:noAutofit/>
          </a:bodyPr>
          <a:lstStyle/>
          <a:p>
            <a:r>
              <a:rPr lang="en-US" sz="4000" b="1" dirty="0">
                <a:latin typeface="+mn-lt"/>
              </a:rPr>
              <a:t>Launch Of ‘</a:t>
            </a:r>
            <a:r>
              <a:rPr lang="en-US" sz="4000" b="1" dirty="0" err="1">
                <a:latin typeface="+mn-lt"/>
              </a:rPr>
              <a:t>Triput</a:t>
            </a:r>
            <a:r>
              <a:rPr lang="en-US" sz="4000" b="1" dirty="0">
                <a:latin typeface="+mn-lt"/>
              </a:rPr>
              <a:t>’</a:t>
            </a:r>
          </a:p>
        </p:txBody>
      </p:sp>
      <p:sp>
        <p:nvSpPr>
          <p:cNvPr id="3" name="Content Placeholder 2">
            <a:extLst>
              <a:ext uri="{FF2B5EF4-FFF2-40B4-BE49-F238E27FC236}">
                <a16:creationId xmlns:a16="http://schemas.microsoft.com/office/drawing/2014/main" id="{F08C4A95-7D5F-41EE-B924-E1F32A65495D}"/>
              </a:ext>
            </a:extLst>
          </p:cNvPr>
          <p:cNvSpPr>
            <a:spLocks noGrp="1"/>
          </p:cNvSpPr>
          <p:nvPr>
            <p:ph idx="1"/>
          </p:nvPr>
        </p:nvSpPr>
        <p:spPr>
          <a:xfrm>
            <a:off x="323295" y="1162432"/>
            <a:ext cx="11666541" cy="3222956"/>
          </a:xfrm>
        </p:spPr>
        <p:txBody>
          <a:bodyPr>
            <a:noAutofit/>
          </a:bodyPr>
          <a:lstStyle/>
          <a:p>
            <a:pPr marL="0" indent="0">
              <a:lnSpc>
                <a:spcPct val="150000"/>
              </a:lnSpc>
              <a:buNone/>
            </a:pPr>
            <a:r>
              <a:rPr lang="en-US" i="0" dirty="0">
                <a:effectLst/>
              </a:rPr>
              <a:t>The ship has been named </a:t>
            </a:r>
            <a:r>
              <a:rPr lang="en-US" i="0" dirty="0" err="1">
                <a:effectLst/>
              </a:rPr>
              <a:t>Triput</a:t>
            </a:r>
            <a:r>
              <a:rPr lang="en-US" i="0" dirty="0">
                <a:effectLst/>
              </a:rPr>
              <a:t>, after the mighty arrow, representing the indomitable spirit of Indian Navy and its ability to strike far and deep.</a:t>
            </a:r>
          </a:p>
        </p:txBody>
      </p:sp>
      <p:pic>
        <p:nvPicPr>
          <p:cNvPr id="4" name="Picture 2">
            <a:extLst>
              <a:ext uri="{FF2B5EF4-FFF2-40B4-BE49-F238E27FC236}">
                <a16:creationId xmlns:a16="http://schemas.microsoft.com/office/drawing/2014/main" id="{F9BB5E54-5EFA-E224-8757-3C912120F9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480" y="3853180"/>
            <a:ext cx="3586480" cy="26898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19C4F66-BC15-280E-F550-640EB4CB93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6715" y="3870960"/>
            <a:ext cx="3971925" cy="2649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756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97C2A-CB90-4646-BCF5-A2D7576E1B64}"/>
              </a:ext>
            </a:extLst>
          </p:cNvPr>
          <p:cNvSpPr>
            <a:spLocks noGrp="1"/>
          </p:cNvSpPr>
          <p:nvPr>
            <p:ph type="title"/>
          </p:nvPr>
        </p:nvSpPr>
        <p:spPr>
          <a:xfrm>
            <a:off x="323295" y="350151"/>
            <a:ext cx="11217676" cy="717950"/>
          </a:xfrm>
        </p:spPr>
        <p:txBody>
          <a:bodyPr>
            <a:noAutofit/>
          </a:bodyPr>
          <a:lstStyle/>
          <a:p>
            <a:r>
              <a:rPr lang="en-US" sz="4000" b="1" dirty="0">
                <a:latin typeface="+mn-lt"/>
              </a:rPr>
              <a:t>Launch Of ‘</a:t>
            </a:r>
            <a:r>
              <a:rPr lang="en-US" sz="4000" b="1" dirty="0" err="1">
                <a:latin typeface="+mn-lt"/>
              </a:rPr>
              <a:t>Triput</a:t>
            </a:r>
            <a:r>
              <a:rPr lang="en-US" sz="4000" b="1" dirty="0">
                <a:latin typeface="+mn-lt"/>
              </a:rPr>
              <a:t>’</a:t>
            </a:r>
          </a:p>
        </p:txBody>
      </p:sp>
      <p:sp>
        <p:nvSpPr>
          <p:cNvPr id="3" name="Content Placeholder 2">
            <a:extLst>
              <a:ext uri="{FF2B5EF4-FFF2-40B4-BE49-F238E27FC236}">
                <a16:creationId xmlns:a16="http://schemas.microsoft.com/office/drawing/2014/main" id="{F08C4A95-7D5F-41EE-B924-E1F32A65495D}"/>
              </a:ext>
            </a:extLst>
          </p:cNvPr>
          <p:cNvSpPr>
            <a:spLocks noGrp="1"/>
          </p:cNvSpPr>
          <p:nvPr>
            <p:ph idx="1"/>
          </p:nvPr>
        </p:nvSpPr>
        <p:spPr>
          <a:xfrm>
            <a:off x="323295" y="1162432"/>
            <a:ext cx="11666541" cy="3222956"/>
          </a:xfrm>
        </p:spPr>
        <p:txBody>
          <a:bodyPr>
            <a:noAutofit/>
          </a:bodyPr>
          <a:lstStyle/>
          <a:p>
            <a:pPr marL="0" indent="0">
              <a:lnSpc>
                <a:spcPct val="150000"/>
              </a:lnSpc>
              <a:buNone/>
            </a:pPr>
            <a:r>
              <a:rPr lang="en-US" i="0" dirty="0">
                <a:effectLst/>
              </a:rPr>
              <a:t>The contract for building two </a:t>
            </a:r>
            <a:r>
              <a:rPr lang="en-US" i="0" dirty="0" err="1">
                <a:effectLst/>
              </a:rPr>
              <a:t>Triput</a:t>
            </a:r>
            <a:r>
              <a:rPr lang="en-US" i="0" dirty="0">
                <a:effectLst/>
              </a:rPr>
              <a:t> class Advance Frigates was signed between the Ministry of Defence and Goa Shipyard Limited on 25 Jan 19. The ship is designed for combat operations against enemy surface ships, submarines and air crafts. </a:t>
            </a:r>
          </a:p>
        </p:txBody>
      </p:sp>
      <p:pic>
        <p:nvPicPr>
          <p:cNvPr id="4" name="Picture 2">
            <a:extLst>
              <a:ext uri="{FF2B5EF4-FFF2-40B4-BE49-F238E27FC236}">
                <a16:creationId xmlns:a16="http://schemas.microsoft.com/office/drawing/2014/main" id="{028F19E6-25CA-4D67-84CB-97E40B0ADA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480" y="3853180"/>
            <a:ext cx="3586480" cy="26898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A2C4C51-8CE8-4DE0-9ED7-00DE4309BD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6715" y="3870960"/>
            <a:ext cx="3971925" cy="2649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6757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11628</TotalTime>
  <Words>1474</Words>
  <Application>Microsoft Office PowerPoint</Application>
  <PresentationFormat>Widescreen</PresentationFormat>
  <Paragraphs>230</Paragraphs>
  <Slides>69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69</vt:i4>
      </vt:variant>
    </vt:vector>
  </HeadingPairs>
  <TitlesOfParts>
    <vt:vector size="73" baseType="lpstr">
      <vt:lpstr>Arial</vt:lpstr>
      <vt:lpstr>Calibri</vt:lpstr>
      <vt:lpstr>Calibri Light</vt:lpstr>
      <vt:lpstr>Office Theme</vt:lpstr>
      <vt:lpstr>PowerPoint Presentation</vt:lpstr>
      <vt:lpstr>QUESTION OF THE DAY</vt:lpstr>
      <vt:lpstr>Identify The Rank</vt:lpstr>
      <vt:lpstr>DRDO Successfully Flight-tests Phase-ii Ballistic Missile</vt:lpstr>
      <vt:lpstr>DRDO Successfully Flight-tests Phase-ii Ballistic Missile</vt:lpstr>
      <vt:lpstr>DRDO Successfully Flight-tests Phase-ii Ballistic Missile</vt:lpstr>
      <vt:lpstr>Launch Of ‘Triput’</vt:lpstr>
      <vt:lpstr>Launch Of ‘Triput’</vt:lpstr>
      <vt:lpstr>Launch Of ‘Triput’</vt:lpstr>
      <vt:lpstr>Launch Of ‘Triput’</vt:lpstr>
      <vt:lpstr>Ex Khaan Quest 2024</vt:lpstr>
      <vt:lpstr>Ex Khaan Quest 2024</vt:lpstr>
      <vt:lpstr>Ex Khaan Quest 2024</vt:lpstr>
      <vt:lpstr>After PM’s Visit, Russia Expedites Supply Missiles</vt:lpstr>
      <vt:lpstr>After PM’s Visit, Russia Expedites Supply Missiles</vt:lpstr>
      <vt:lpstr>After PM’s Visit, Russia Expedites Supply Missiles</vt:lpstr>
      <vt:lpstr>Update On Incident Onboard INS Brahmaputra</vt:lpstr>
      <vt:lpstr>Update On Incident Onboard INS Brahmaputra</vt:lpstr>
      <vt:lpstr>Update On Incident Onboard INS Brahmaputra</vt:lpstr>
      <vt:lpstr>PowerPoint Presentation</vt:lpstr>
      <vt:lpstr>PowerPoint Presentation</vt:lpstr>
      <vt:lpstr>PowerPoint Presentation</vt:lpstr>
      <vt:lpstr>PowerPoint Presentation</vt:lpstr>
      <vt:lpstr>REVIEW QUESTIONS</vt:lpstr>
      <vt:lpstr>Where was the first of two Advanced Frigates for the Indian Navy launched?</vt:lpstr>
      <vt:lpstr>Where was the first of two Advanced Frigates for the Indian Navy launched?</vt:lpstr>
      <vt:lpstr>Where was the Phase-II Ballistic Missile Defence System successfully flight-tested by DRDO?</vt:lpstr>
      <vt:lpstr>Where was the Phase-II Ballistic Missile Defence System successfully flight-tested by DRDO?</vt:lpstr>
      <vt:lpstr>In which country is the 21st edition of the exercise Khaan Quest 2024 scheduled to be held?</vt:lpstr>
      <vt:lpstr>In which country is the 21st edition of the exercise Khaan Quest 2024 scheduled to be held?</vt:lpstr>
      <vt:lpstr>Ex ‘LAMITIYE’ Conducted b/w India &amp; </vt:lpstr>
      <vt:lpstr>Ex ‘LAMITIYE’ Conducted b/w India &amp; </vt:lpstr>
      <vt:lpstr>Chinook Chopper Manufactured By</vt:lpstr>
      <vt:lpstr>Chinook Chopper Manufactured By</vt:lpstr>
      <vt:lpstr>Army War College Is In</vt:lpstr>
      <vt:lpstr>Army War College Is In</vt:lpstr>
      <vt:lpstr>SFDR Stands For</vt:lpstr>
      <vt:lpstr>SFDR Stands For</vt:lpstr>
      <vt:lpstr>Allocation of Funds to Which Security Forces Is High?</vt:lpstr>
      <vt:lpstr>Allocation of Funds to Which Security Forces Is High?</vt:lpstr>
      <vt:lpstr>Wing Commander Rank Of IAF Is Equivalent to __ Rank of Indian Navy.</vt:lpstr>
      <vt:lpstr>Wing Commander Rank Of IAF Is Equivalent to __ Rank of Indian Navy.</vt:lpstr>
      <vt:lpstr>FSSAI Stands For</vt:lpstr>
      <vt:lpstr>FSSAI Stands For</vt:lpstr>
      <vt:lpstr>Ilyushin Il-38 Is A</vt:lpstr>
      <vt:lpstr>Ilyushin Il-38 Is A</vt:lpstr>
      <vt:lpstr>Indian Ocean Naval Symposium (IONS) Maritime Exercise 2022 (IMEX-22) was conducted at</vt:lpstr>
      <vt:lpstr>Indian Ocean Naval Symposium (IONS) Maritime Exercise 2022 (IMEX-22) was conducted at</vt:lpstr>
      <vt:lpstr>Ex ‘BLUE FLAG’ conducted b/w India &amp; </vt:lpstr>
      <vt:lpstr>Ex ‘BLUE FLAG’ conducted b/w India &amp; </vt:lpstr>
      <vt:lpstr>President's Bodyguard Motto Is</vt:lpstr>
      <vt:lpstr>President's Bodyguard Motto Is</vt:lpstr>
      <vt:lpstr>Military College of Electronics and Mechanical Engineering Is At</vt:lpstr>
      <vt:lpstr>Military College of Electronics and Mechanical Engineering Is At</vt:lpstr>
      <vt:lpstr>‘Translating Myself and Others’ Book Is Written By</vt:lpstr>
      <vt:lpstr>‘Translating Myself and Others’ Book Is Written By</vt:lpstr>
      <vt:lpstr>Muscat Is The Capital Of</vt:lpstr>
      <vt:lpstr>Muscat Is The Capital Of</vt:lpstr>
      <vt:lpstr>Where Is The Hq Of The Southern Western Air Command of The IAF?</vt:lpstr>
      <vt:lpstr>Where Is The Hq Of The Southern Western Air Command of The IAF?</vt:lpstr>
      <vt:lpstr>Current DG Of ICG Is</vt:lpstr>
      <vt:lpstr>Current DG Of ICG Is</vt:lpstr>
      <vt:lpstr>PowerPoint Presentation</vt:lpstr>
      <vt:lpstr>QUESTION OF THE DAY</vt:lpstr>
      <vt:lpstr>Identify The Force</vt:lpstr>
      <vt:lpstr>Identify The Force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CURRENT AFFAIRS</dc:title>
  <dc:creator>SSB Crack</dc:creator>
  <cp:lastModifiedBy>Divyanshu Pandey</cp:lastModifiedBy>
  <cp:revision>6687</cp:revision>
  <dcterms:created xsi:type="dcterms:W3CDTF">2021-06-19T11:39:07Z</dcterms:created>
  <dcterms:modified xsi:type="dcterms:W3CDTF">2024-07-25T03:38:03Z</dcterms:modified>
</cp:coreProperties>
</file>