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32.png" ContentType="image/jpeg"/>
  <Override PartName="/ppt/media/image34.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492" r:id="rId2"/>
    <p:sldId id="1972" r:id="rId3"/>
    <p:sldId id="4035" r:id="rId4"/>
    <p:sldId id="4229" r:id="rId5"/>
    <p:sldId id="4389" r:id="rId6"/>
    <p:sldId id="4390" r:id="rId7"/>
    <p:sldId id="4391" r:id="rId8"/>
    <p:sldId id="4392" r:id="rId9"/>
    <p:sldId id="4393" r:id="rId10"/>
    <p:sldId id="4394" r:id="rId11"/>
    <p:sldId id="4405" r:id="rId12"/>
    <p:sldId id="4406" r:id="rId13"/>
    <p:sldId id="4407" r:id="rId14"/>
    <p:sldId id="4409" r:id="rId15"/>
    <p:sldId id="4410" r:id="rId16"/>
    <p:sldId id="4411" r:id="rId17"/>
    <p:sldId id="4412" r:id="rId18"/>
    <p:sldId id="4413" r:id="rId19"/>
    <p:sldId id="4479" r:id="rId20"/>
    <p:sldId id="4497" r:id="rId21"/>
    <p:sldId id="4498" r:id="rId22"/>
    <p:sldId id="4496" r:id="rId23"/>
    <p:sldId id="4499" r:id="rId24"/>
    <p:sldId id="4484" r:id="rId25"/>
    <p:sldId id="4485" r:id="rId26"/>
    <p:sldId id="4486" r:id="rId27"/>
    <p:sldId id="4487" r:id="rId28"/>
    <p:sldId id="4500" r:id="rId29"/>
    <p:sldId id="4501" r:id="rId30"/>
    <p:sldId id="4502" r:id="rId31"/>
    <p:sldId id="4488" r:id="rId32"/>
    <p:sldId id="4489" r:id="rId33"/>
    <p:sldId id="4503" r:id="rId34"/>
    <p:sldId id="4450" r:id="rId35"/>
    <p:sldId id="4451" r:id="rId36"/>
    <p:sldId id="4452" r:id="rId37"/>
    <p:sldId id="4453" r:id="rId38"/>
    <p:sldId id="4454" r:id="rId39"/>
    <p:sldId id="4456" r:id="rId40"/>
    <p:sldId id="4455" r:id="rId41"/>
    <p:sldId id="4457" r:id="rId42"/>
    <p:sldId id="4230" r:id="rId43"/>
    <p:sldId id="4463" r:id="rId44"/>
    <p:sldId id="4464" r:id="rId45"/>
    <p:sldId id="4465" r:id="rId46"/>
    <p:sldId id="4466" r:id="rId47"/>
    <p:sldId id="4467" r:id="rId48"/>
    <p:sldId id="4468" r:id="rId49"/>
    <p:sldId id="4506" r:id="rId50"/>
    <p:sldId id="4507" r:id="rId51"/>
    <p:sldId id="4508" r:id="rId52"/>
    <p:sldId id="4509" r:id="rId53"/>
    <p:sldId id="4510" r:id="rId54"/>
    <p:sldId id="4511" r:id="rId55"/>
    <p:sldId id="4435" r:id="rId56"/>
    <p:sldId id="4436" r:id="rId57"/>
    <p:sldId id="4437" r:id="rId58"/>
    <p:sldId id="4438" r:id="rId59"/>
    <p:sldId id="4439" r:id="rId60"/>
    <p:sldId id="4522" r:id="rId61"/>
    <p:sldId id="4523" r:id="rId62"/>
    <p:sldId id="4402" r:id="rId63"/>
    <p:sldId id="4403" r:id="rId64"/>
    <p:sldId id="4526" r:id="rId65"/>
    <p:sldId id="4527" r:id="rId66"/>
    <p:sldId id="4528" r:id="rId67"/>
    <p:sldId id="4395" r:id="rId68"/>
    <p:sldId id="4396" r:id="rId69"/>
    <p:sldId id="4397" r:id="rId70"/>
    <p:sldId id="4529" r:id="rId71"/>
    <p:sldId id="4408" r:id="rId72"/>
    <p:sldId id="4530" r:id="rId73"/>
    <p:sldId id="4531" r:id="rId74"/>
    <p:sldId id="4532" r:id="rId75"/>
    <p:sldId id="4535" r:id="rId76"/>
    <p:sldId id="4388" r:id="rId77"/>
    <p:sldId id="4536" r:id="rId78"/>
    <p:sldId id="4537" r:id="rId79"/>
    <p:sldId id="4538" r:id="rId80"/>
    <p:sldId id="4539" r:id="rId81"/>
    <p:sldId id="4540" r:id="rId82"/>
    <p:sldId id="4541" r:id="rId83"/>
    <p:sldId id="4542" r:id="rId84"/>
    <p:sldId id="4543" r:id="rId85"/>
    <p:sldId id="4544" r:id="rId86"/>
    <p:sldId id="4545" r:id="rId87"/>
    <p:sldId id="4546" r:id="rId88"/>
    <p:sldId id="4547" r:id="rId89"/>
    <p:sldId id="4548" r:id="rId90"/>
    <p:sldId id="4549" r:id="rId91"/>
    <p:sldId id="4550" r:id="rId92"/>
    <p:sldId id="4551" r:id="rId93"/>
    <p:sldId id="4557" r:id="rId94"/>
    <p:sldId id="4558" r:id="rId95"/>
    <p:sldId id="4559" r:id="rId96"/>
    <p:sldId id="4560" r:id="rId97"/>
    <p:sldId id="4561" r:id="rId98"/>
    <p:sldId id="4562" r:id="rId99"/>
    <p:sldId id="4563" r:id="rId100"/>
    <p:sldId id="4564" r:id="rId101"/>
    <p:sldId id="4565" r:id="rId102"/>
    <p:sldId id="4566" r:id="rId103"/>
    <p:sldId id="4398" r:id="rId104"/>
    <p:sldId id="4242" r:id="rId105"/>
    <p:sldId id="4353" r:id="rId106"/>
    <p:sldId id="4386" r:id="rId107"/>
    <p:sldId id="4250" r:id="rId108"/>
    <p:sldId id="271" r:id="rId109"/>
    <p:sldId id="3193" r:id="rId110"/>
    <p:sldId id="4425" r:id="rId111"/>
    <p:sldId id="4253" r:id="rId112"/>
    <p:sldId id="4426" r:id="rId113"/>
    <p:sldId id="4427" r:id="rId114"/>
    <p:sldId id="4428" r:id="rId115"/>
    <p:sldId id="4429" r:id="rId116"/>
    <p:sldId id="4430" r:id="rId117"/>
    <p:sldId id="3174" r:id="rId118"/>
    <p:sldId id="4478" r:id="rId119"/>
    <p:sldId id="3189" r:id="rId120"/>
    <p:sldId id="4504" r:id="rId121"/>
    <p:sldId id="3191" r:id="rId122"/>
    <p:sldId id="4480" r:id="rId123"/>
    <p:sldId id="4505" r:id="rId124"/>
    <p:sldId id="4481" r:id="rId125"/>
    <p:sldId id="4512" r:id="rId126"/>
    <p:sldId id="4513" r:id="rId127"/>
    <p:sldId id="4514" r:id="rId128"/>
    <p:sldId id="4515" r:id="rId129"/>
    <p:sldId id="4516" r:id="rId130"/>
    <p:sldId id="4517" r:id="rId131"/>
    <p:sldId id="4424" r:id="rId132"/>
    <p:sldId id="4459" r:id="rId133"/>
    <p:sldId id="4518" r:id="rId134"/>
    <p:sldId id="4460" r:id="rId135"/>
    <p:sldId id="4519" r:id="rId136"/>
    <p:sldId id="4399" r:id="rId137"/>
    <p:sldId id="4520" r:id="rId138"/>
    <p:sldId id="4400" r:id="rId139"/>
    <p:sldId id="4521" r:id="rId140"/>
    <p:sldId id="4401" r:id="rId141"/>
    <p:sldId id="4524" r:id="rId142"/>
    <p:sldId id="4525" r:id="rId143"/>
    <p:sldId id="4533" r:id="rId144"/>
    <p:sldId id="4418" r:id="rId145"/>
    <p:sldId id="4534" r:id="rId146"/>
    <p:sldId id="4419" r:id="rId147"/>
    <p:sldId id="4552" r:id="rId148"/>
    <p:sldId id="4417" r:id="rId149"/>
    <p:sldId id="4553" r:id="rId150"/>
    <p:sldId id="4554" r:id="rId151"/>
    <p:sldId id="4555" r:id="rId152"/>
    <p:sldId id="4556" r:id="rId153"/>
    <p:sldId id="4567" r:id="rId154"/>
    <p:sldId id="4568" r:id="rId155"/>
    <p:sldId id="4569" r:id="rId156"/>
    <p:sldId id="4570" r:id="rId157"/>
    <p:sldId id="4351" r:id="rId158"/>
    <p:sldId id="4352" r:id="rId159"/>
    <p:sldId id="4154" r:id="rId160"/>
    <p:sldId id="4254" r:id="rId161"/>
    <p:sldId id="4387" r:id="rId162"/>
    <p:sldId id="1949" r:id="rId1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04" autoAdjust="0"/>
    <p:restoredTop sz="94660"/>
  </p:normalViewPr>
  <p:slideViewPr>
    <p:cSldViewPr snapToGrid="0">
      <p:cViewPr>
        <p:scale>
          <a:sx n="75" d="100"/>
          <a:sy n="75" d="100"/>
        </p:scale>
        <p:origin x="965"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viewProps" Target="view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C3F0F-0991-4780-B9A6-0B19271B966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B4F55B-2879-460C-BB29-F72B0E174D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90B7F60-FEC0-4EC7-9D0F-9D9B9CBB2050}"/>
              </a:ext>
            </a:extLst>
          </p:cNvPr>
          <p:cNvSpPr>
            <a:spLocks noGrp="1"/>
          </p:cNvSpPr>
          <p:nvPr>
            <p:ph type="dt" sz="half" idx="10"/>
          </p:nvPr>
        </p:nvSpPr>
        <p:spPr/>
        <p:txBody>
          <a:bodyPr/>
          <a:lstStyle/>
          <a:p>
            <a:fld id="{710FC536-2E90-4A16-91A0-8E71C9153759}" type="datetimeFigureOut">
              <a:rPr lang="en-US" smtClean="0"/>
              <a:t>7/31/2026</a:t>
            </a:fld>
            <a:endParaRPr lang="en-US"/>
          </a:p>
        </p:txBody>
      </p:sp>
      <p:sp>
        <p:nvSpPr>
          <p:cNvPr id="5" name="Footer Placeholder 4">
            <a:extLst>
              <a:ext uri="{FF2B5EF4-FFF2-40B4-BE49-F238E27FC236}">
                <a16:creationId xmlns:a16="http://schemas.microsoft.com/office/drawing/2014/main" id="{C6648696-B15D-4DF7-9F2C-C254CEA9C6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70645A-FD4E-41AB-8C7D-0EBA5EB9CE19}"/>
              </a:ext>
            </a:extLst>
          </p:cNvPr>
          <p:cNvSpPr>
            <a:spLocks noGrp="1"/>
          </p:cNvSpPr>
          <p:nvPr>
            <p:ph type="sldNum" sz="quarter" idx="12"/>
          </p:nvPr>
        </p:nvSpPr>
        <p:spPr/>
        <p:txBody>
          <a:bodyPr/>
          <a:lstStyle/>
          <a:p>
            <a:fld id="{E4F29317-3A19-480E-B30B-3A90E0A4D459}" type="slidenum">
              <a:rPr lang="en-US" smtClean="0"/>
              <a:t>‹#›</a:t>
            </a:fld>
            <a:endParaRPr lang="en-US"/>
          </a:p>
        </p:txBody>
      </p:sp>
    </p:spTree>
    <p:extLst>
      <p:ext uri="{BB962C8B-B14F-4D97-AF65-F5344CB8AC3E}">
        <p14:creationId xmlns:p14="http://schemas.microsoft.com/office/powerpoint/2010/main" val="4090344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D704D-300C-4A65-A415-62FFF02C891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AD30551-FD4A-4728-8756-6D78699E5A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9D4669-88F9-4D49-AC28-60B1AE0CB80C}"/>
              </a:ext>
            </a:extLst>
          </p:cNvPr>
          <p:cNvSpPr>
            <a:spLocks noGrp="1"/>
          </p:cNvSpPr>
          <p:nvPr>
            <p:ph type="dt" sz="half" idx="10"/>
          </p:nvPr>
        </p:nvSpPr>
        <p:spPr/>
        <p:txBody>
          <a:bodyPr/>
          <a:lstStyle/>
          <a:p>
            <a:fld id="{710FC536-2E90-4A16-91A0-8E71C9153759}" type="datetimeFigureOut">
              <a:rPr lang="en-US" smtClean="0"/>
              <a:t>7/31/2026</a:t>
            </a:fld>
            <a:endParaRPr lang="en-US"/>
          </a:p>
        </p:txBody>
      </p:sp>
      <p:sp>
        <p:nvSpPr>
          <p:cNvPr id="5" name="Footer Placeholder 4">
            <a:extLst>
              <a:ext uri="{FF2B5EF4-FFF2-40B4-BE49-F238E27FC236}">
                <a16:creationId xmlns:a16="http://schemas.microsoft.com/office/drawing/2014/main" id="{D2469BEF-88C3-43AA-8A11-122E89AFE4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3D1345-5B51-4B46-AA4A-27AF87BBB8C2}"/>
              </a:ext>
            </a:extLst>
          </p:cNvPr>
          <p:cNvSpPr>
            <a:spLocks noGrp="1"/>
          </p:cNvSpPr>
          <p:nvPr>
            <p:ph type="sldNum" sz="quarter" idx="12"/>
          </p:nvPr>
        </p:nvSpPr>
        <p:spPr/>
        <p:txBody>
          <a:bodyPr/>
          <a:lstStyle/>
          <a:p>
            <a:fld id="{E4F29317-3A19-480E-B30B-3A90E0A4D459}" type="slidenum">
              <a:rPr lang="en-US" smtClean="0"/>
              <a:t>‹#›</a:t>
            </a:fld>
            <a:endParaRPr lang="en-US"/>
          </a:p>
        </p:txBody>
      </p:sp>
    </p:spTree>
    <p:extLst>
      <p:ext uri="{BB962C8B-B14F-4D97-AF65-F5344CB8AC3E}">
        <p14:creationId xmlns:p14="http://schemas.microsoft.com/office/powerpoint/2010/main" val="594183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2A585-79E5-49CC-B5C9-4E3D5E15F4D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461CF5E-D133-4400-B197-21106339E6C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F48337-8E24-4738-A1A8-A2272CD943BA}"/>
              </a:ext>
            </a:extLst>
          </p:cNvPr>
          <p:cNvSpPr>
            <a:spLocks noGrp="1"/>
          </p:cNvSpPr>
          <p:nvPr>
            <p:ph type="dt" sz="half" idx="10"/>
          </p:nvPr>
        </p:nvSpPr>
        <p:spPr/>
        <p:txBody>
          <a:bodyPr/>
          <a:lstStyle/>
          <a:p>
            <a:fld id="{710FC536-2E90-4A16-91A0-8E71C9153759}" type="datetimeFigureOut">
              <a:rPr lang="en-US" smtClean="0"/>
              <a:t>7/31/2026</a:t>
            </a:fld>
            <a:endParaRPr lang="en-US"/>
          </a:p>
        </p:txBody>
      </p:sp>
      <p:sp>
        <p:nvSpPr>
          <p:cNvPr id="5" name="Footer Placeholder 4">
            <a:extLst>
              <a:ext uri="{FF2B5EF4-FFF2-40B4-BE49-F238E27FC236}">
                <a16:creationId xmlns:a16="http://schemas.microsoft.com/office/drawing/2014/main" id="{6833406C-FE5B-46AC-876C-F893EF8838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925F59-FCCA-4F81-B415-7C2F5457CF77}"/>
              </a:ext>
            </a:extLst>
          </p:cNvPr>
          <p:cNvSpPr>
            <a:spLocks noGrp="1"/>
          </p:cNvSpPr>
          <p:nvPr>
            <p:ph type="sldNum" sz="quarter" idx="12"/>
          </p:nvPr>
        </p:nvSpPr>
        <p:spPr/>
        <p:txBody>
          <a:bodyPr/>
          <a:lstStyle/>
          <a:p>
            <a:fld id="{E4F29317-3A19-480E-B30B-3A90E0A4D459}" type="slidenum">
              <a:rPr lang="en-US" smtClean="0"/>
              <a:t>‹#›</a:t>
            </a:fld>
            <a:endParaRPr lang="en-US"/>
          </a:p>
        </p:txBody>
      </p:sp>
    </p:spTree>
    <p:extLst>
      <p:ext uri="{BB962C8B-B14F-4D97-AF65-F5344CB8AC3E}">
        <p14:creationId xmlns:p14="http://schemas.microsoft.com/office/powerpoint/2010/main" val="2464899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2295F-CDAE-446A-91D8-767E5E3EA0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DC24C9-18DC-4F3C-9EA1-D626040E37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168810-52F8-4FEF-8DF8-0848F1CEAE99}"/>
              </a:ext>
            </a:extLst>
          </p:cNvPr>
          <p:cNvSpPr>
            <a:spLocks noGrp="1"/>
          </p:cNvSpPr>
          <p:nvPr>
            <p:ph type="dt" sz="half" idx="10"/>
          </p:nvPr>
        </p:nvSpPr>
        <p:spPr/>
        <p:txBody>
          <a:bodyPr/>
          <a:lstStyle/>
          <a:p>
            <a:fld id="{710FC536-2E90-4A16-91A0-8E71C9153759}" type="datetimeFigureOut">
              <a:rPr lang="en-US" smtClean="0"/>
              <a:t>7/31/2026</a:t>
            </a:fld>
            <a:endParaRPr lang="en-US"/>
          </a:p>
        </p:txBody>
      </p:sp>
      <p:sp>
        <p:nvSpPr>
          <p:cNvPr id="5" name="Footer Placeholder 4">
            <a:extLst>
              <a:ext uri="{FF2B5EF4-FFF2-40B4-BE49-F238E27FC236}">
                <a16:creationId xmlns:a16="http://schemas.microsoft.com/office/drawing/2014/main" id="{D6763926-640D-495D-84B1-57319BAC5F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590625-3785-4549-9E7D-B5E040729085}"/>
              </a:ext>
            </a:extLst>
          </p:cNvPr>
          <p:cNvSpPr>
            <a:spLocks noGrp="1"/>
          </p:cNvSpPr>
          <p:nvPr>
            <p:ph type="sldNum" sz="quarter" idx="12"/>
          </p:nvPr>
        </p:nvSpPr>
        <p:spPr/>
        <p:txBody>
          <a:bodyPr/>
          <a:lstStyle/>
          <a:p>
            <a:fld id="{E4F29317-3A19-480E-B30B-3A90E0A4D459}" type="slidenum">
              <a:rPr lang="en-US" smtClean="0"/>
              <a:t>‹#›</a:t>
            </a:fld>
            <a:endParaRPr lang="en-US"/>
          </a:p>
        </p:txBody>
      </p:sp>
    </p:spTree>
    <p:extLst>
      <p:ext uri="{BB962C8B-B14F-4D97-AF65-F5344CB8AC3E}">
        <p14:creationId xmlns:p14="http://schemas.microsoft.com/office/powerpoint/2010/main" val="1226225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E540E-8229-41FE-95B3-75E26328C7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F45F532-3F6A-45A2-859B-3C791ABACD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575315D-BEF5-4270-808C-2C1DBA9A7598}"/>
              </a:ext>
            </a:extLst>
          </p:cNvPr>
          <p:cNvSpPr>
            <a:spLocks noGrp="1"/>
          </p:cNvSpPr>
          <p:nvPr>
            <p:ph type="dt" sz="half" idx="10"/>
          </p:nvPr>
        </p:nvSpPr>
        <p:spPr/>
        <p:txBody>
          <a:bodyPr/>
          <a:lstStyle/>
          <a:p>
            <a:fld id="{710FC536-2E90-4A16-91A0-8E71C9153759}" type="datetimeFigureOut">
              <a:rPr lang="en-US" smtClean="0"/>
              <a:t>7/31/2026</a:t>
            </a:fld>
            <a:endParaRPr lang="en-US"/>
          </a:p>
        </p:txBody>
      </p:sp>
      <p:sp>
        <p:nvSpPr>
          <p:cNvPr id="5" name="Footer Placeholder 4">
            <a:extLst>
              <a:ext uri="{FF2B5EF4-FFF2-40B4-BE49-F238E27FC236}">
                <a16:creationId xmlns:a16="http://schemas.microsoft.com/office/drawing/2014/main" id="{563B080F-B1EB-4AFC-9C60-584E048287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8F4311-5731-47DF-A513-A10E418CFA21}"/>
              </a:ext>
            </a:extLst>
          </p:cNvPr>
          <p:cNvSpPr>
            <a:spLocks noGrp="1"/>
          </p:cNvSpPr>
          <p:nvPr>
            <p:ph type="sldNum" sz="quarter" idx="12"/>
          </p:nvPr>
        </p:nvSpPr>
        <p:spPr/>
        <p:txBody>
          <a:bodyPr/>
          <a:lstStyle/>
          <a:p>
            <a:fld id="{E4F29317-3A19-480E-B30B-3A90E0A4D459}" type="slidenum">
              <a:rPr lang="en-US" smtClean="0"/>
              <a:t>‹#›</a:t>
            </a:fld>
            <a:endParaRPr lang="en-US"/>
          </a:p>
        </p:txBody>
      </p:sp>
    </p:spTree>
    <p:extLst>
      <p:ext uri="{BB962C8B-B14F-4D97-AF65-F5344CB8AC3E}">
        <p14:creationId xmlns:p14="http://schemas.microsoft.com/office/powerpoint/2010/main" val="1172665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E4E92-5EBF-4352-BFEC-52F8109763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EA31D1-D214-408D-881E-6DE18253812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CD3018-DAA8-44AA-865D-855B999110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A5FDBDA-3949-4E91-B23A-389B065A2A37}"/>
              </a:ext>
            </a:extLst>
          </p:cNvPr>
          <p:cNvSpPr>
            <a:spLocks noGrp="1"/>
          </p:cNvSpPr>
          <p:nvPr>
            <p:ph type="dt" sz="half" idx="10"/>
          </p:nvPr>
        </p:nvSpPr>
        <p:spPr/>
        <p:txBody>
          <a:bodyPr/>
          <a:lstStyle/>
          <a:p>
            <a:fld id="{710FC536-2E90-4A16-91A0-8E71C9153759}" type="datetimeFigureOut">
              <a:rPr lang="en-US" smtClean="0"/>
              <a:t>7/31/2026</a:t>
            </a:fld>
            <a:endParaRPr lang="en-US"/>
          </a:p>
        </p:txBody>
      </p:sp>
      <p:sp>
        <p:nvSpPr>
          <p:cNvPr id="6" name="Footer Placeholder 5">
            <a:extLst>
              <a:ext uri="{FF2B5EF4-FFF2-40B4-BE49-F238E27FC236}">
                <a16:creationId xmlns:a16="http://schemas.microsoft.com/office/drawing/2014/main" id="{9FDF644B-5C36-4580-9003-12D11B9237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17B221-D689-41D9-AB39-8E38293FF755}"/>
              </a:ext>
            </a:extLst>
          </p:cNvPr>
          <p:cNvSpPr>
            <a:spLocks noGrp="1"/>
          </p:cNvSpPr>
          <p:nvPr>
            <p:ph type="sldNum" sz="quarter" idx="12"/>
          </p:nvPr>
        </p:nvSpPr>
        <p:spPr/>
        <p:txBody>
          <a:bodyPr/>
          <a:lstStyle/>
          <a:p>
            <a:fld id="{E4F29317-3A19-480E-B30B-3A90E0A4D459}" type="slidenum">
              <a:rPr lang="en-US" smtClean="0"/>
              <a:t>‹#›</a:t>
            </a:fld>
            <a:endParaRPr lang="en-US"/>
          </a:p>
        </p:txBody>
      </p:sp>
    </p:spTree>
    <p:extLst>
      <p:ext uri="{BB962C8B-B14F-4D97-AF65-F5344CB8AC3E}">
        <p14:creationId xmlns:p14="http://schemas.microsoft.com/office/powerpoint/2010/main" val="1151957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9E95E-1EDC-4C50-A31E-BC93CE185BC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74AEE76-8CE2-4D64-9E39-EAA1E750E4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335850-26CC-43BB-99CA-59B5E8ACCA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1E9112-2686-4BAF-B162-63553965C9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7F2D7E-4EA6-487E-AD20-9F8AFAE8C3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C675EF-E6B8-4464-A564-BCCEABADCA73}"/>
              </a:ext>
            </a:extLst>
          </p:cNvPr>
          <p:cNvSpPr>
            <a:spLocks noGrp="1"/>
          </p:cNvSpPr>
          <p:nvPr>
            <p:ph type="dt" sz="half" idx="10"/>
          </p:nvPr>
        </p:nvSpPr>
        <p:spPr/>
        <p:txBody>
          <a:bodyPr/>
          <a:lstStyle/>
          <a:p>
            <a:fld id="{710FC536-2E90-4A16-91A0-8E71C9153759}" type="datetimeFigureOut">
              <a:rPr lang="en-US" smtClean="0"/>
              <a:t>7/31/2026</a:t>
            </a:fld>
            <a:endParaRPr lang="en-US"/>
          </a:p>
        </p:txBody>
      </p:sp>
      <p:sp>
        <p:nvSpPr>
          <p:cNvPr id="8" name="Footer Placeholder 7">
            <a:extLst>
              <a:ext uri="{FF2B5EF4-FFF2-40B4-BE49-F238E27FC236}">
                <a16:creationId xmlns:a16="http://schemas.microsoft.com/office/drawing/2014/main" id="{4F3046AC-1352-4046-B952-733A868B816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D17165-E6EB-45D3-A76A-15FD76C5601F}"/>
              </a:ext>
            </a:extLst>
          </p:cNvPr>
          <p:cNvSpPr>
            <a:spLocks noGrp="1"/>
          </p:cNvSpPr>
          <p:nvPr>
            <p:ph type="sldNum" sz="quarter" idx="12"/>
          </p:nvPr>
        </p:nvSpPr>
        <p:spPr/>
        <p:txBody>
          <a:bodyPr/>
          <a:lstStyle/>
          <a:p>
            <a:fld id="{E4F29317-3A19-480E-B30B-3A90E0A4D459}" type="slidenum">
              <a:rPr lang="en-US" smtClean="0"/>
              <a:t>‹#›</a:t>
            </a:fld>
            <a:endParaRPr lang="en-US"/>
          </a:p>
        </p:txBody>
      </p:sp>
    </p:spTree>
    <p:extLst>
      <p:ext uri="{BB962C8B-B14F-4D97-AF65-F5344CB8AC3E}">
        <p14:creationId xmlns:p14="http://schemas.microsoft.com/office/powerpoint/2010/main" val="3002351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A99A5-D4CE-499D-880A-90E0EB1B864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A6919C-C9BB-4FF3-861D-78AAF8C75482}"/>
              </a:ext>
            </a:extLst>
          </p:cNvPr>
          <p:cNvSpPr>
            <a:spLocks noGrp="1"/>
          </p:cNvSpPr>
          <p:nvPr>
            <p:ph type="dt" sz="half" idx="10"/>
          </p:nvPr>
        </p:nvSpPr>
        <p:spPr/>
        <p:txBody>
          <a:bodyPr/>
          <a:lstStyle/>
          <a:p>
            <a:fld id="{710FC536-2E90-4A16-91A0-8E71C9153759}" type="datetimeFigureOut">
              <a:rPr lang="en-US" smtClean="0"/>
              <a:t>7/31/2026</a:t>
            </a:fld>
            <a:endParaRPr lang="en-US"/>
          </a:p>
        </p:txBody>
      </p:sp>
      <p:sp>
        <p:nvSpPr>
          <p:cNvPr id="4" name="Footer Placeholder 3">
            <a:extLst>
              <a:ext uri="{FF2B5EF4-FFF2-40B4-BE49-F238E27FC236}">
                <a16:creationId xmlns:a16="http://schemas.microsoft.com/office/drawing/2014/main" id="{E1F76B5C-443D-466F-A3E5-2DC7B09C134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468A16F-2712-47B0-AE84-E0AB71DE17EA}"/>
              </a:ext>
            </a:extLst>
          </p:cNvPr>
          <p:cNvSpPr>
            <a:spLocks noGrp="1"/>
          </p:cNvSpPr>
          <p:nvPr>
            <p:ph type="sldNum" sz="quarter" idx="12"/>
          </p:nvPr>
        </p:nvSpPr>
        <p:spPr/>
        <p:txBody>
          <a:bodyPr/>
          <a:lstStyle/>
          <a:p>
            <a:fld id="{E4F29317-3A19-480E-B30B-3A90E0A4D459}" type="slidenum">
              <a:rPr lang="en-US" smtClean="0"/>
              <a:t>‹#›</a:t>
            </a:fld>
            <a:endParaRPr lang="en-US"/>
          </a:p>
        </p:txBody>
      </p:sp>
    </p:spTree>
    <p:extLst>
      <p:ext uri="{BB962C8B-B14F-4D97-AF65-F5344CB8AC3E}">
        <p14:creationId xmlns:p14="http://schemas.microsoft.com/office/powerpoint/2010/main" val="1733867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728C52-20C7-4EE9-89BC-7159A3DBD75C}"/>
              </a:ext>
            </a:extLst>
          </p:cNvPr>
          <p:cNvSpPr>
            <a:spLocks noGrp="1"/>
          </p:cNvSpPr>
          <p:nvPr>
            <p:ph type="dt" sz="half" idx="10"/>
          </p:nvPr>
        </p:nvSpPr>
        <p:spPr/>
        <p:txBody>
          <a:bodyPr/>
          <a:lstStyle/>
          <a:p>
            <a:fld id="{710FC536-2E90-4A16-91A0-8E71C9153759}" type="datetimeFigureOut">
              <a:rPr lang="en-US" smtClean="0"/>
              <a:t>7/31/2026</a:t>
            </a:fld>
            <a:endParaRPr lang="en-US"/>
          </a:p>
        </p:txBody>
      </p:sp>
      <p:sp>
        <p:nvSpPr>
          <p:cNvPr id="3" name="Footer Placeholder 2">
            <a:extLst>
              <a:ext uri="{FF2B5EF4-FFF2-40B4-BE49-F238E27FC236}">
                <a16:creationId xmlns:a16="http://schemas.microsoft.com/office/drawing/2014/main" id="{B7EB988E-B62E-47AD-80C4-314680AE966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DE7B9C7-6D10-4FB3-BA55-AFD19339C4C6}"/>
              </a:ext>
            </a:extLst>
          </p:cNvPr>
          <p:cNvSpPr>
            <a:spLocks noGrp="1"/>
          </p:cNvSpPr>
          <p:nvPr>
            <p:ph type="sldNum" sz="quarter" idx="12"/>
          </p:nvPr>
        </p:nvSpPr>
        <p:spPr/>
        <p:txBody>
          <a:bodyPr/>
          <a:lstStyle/>
          <a:p>
            <a:fld id="{E4F29317-3A19-480E-B30B-3A90E0A4D459}" type="slidenum">
              <a:rPr lang="en-US" smtClean="0"/>
              <a:t>‹#›</a:t>
            </a:fld>
            <a:endParaRPr lang="en-US"/>
          </a:p>
        </p:txBody>
      </p:sp>
    </p:spTree>
    <p:extLst>
      <p:ext uri="{BB962C8B-B14F-4D97-AF65-F5344CB8AC3E}">
        <p14:creationId xmlns:p14="http://schemas.microsoft.com/office/powerpoint/2010/main" val="2094756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8C8DD-2EB0-46A0-8B7A-1C60B4222F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561FBD-6F22-45A1-9ED4-1B9B5308A6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2821C4-A55A-4778-80EA-378869A3E0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BAFDF5-824B-4EC0-AF7A-4F60618AEC39}"/>
              </a:ext>
            </a:extLst>
          </p:cNvPr>
          <p:cNvSpPr>
            <a:spLocks noGrp="1"/>
          </p:cNvSpPr>
          <p:nvPr>
            <p:ph type="dt" sz="half" idx="10"/>
          </p:nvPr>
        </p:nvSpPr>
        <p:spPr/>
        <p:txBody>
          <a:bodyPr/>
          <a:lstStyle/>
          <a:p>
            <a:fld id="{710FC536-2E90-4A16-91A0-8E71C9153759}" type="datetimeFigureOut">
              <a:rPr lang="en-US" smtClean="0"/>
              <a:t>7/31/2026</a:t>
            </a:fld>
            <a:endParaRPr lang="en-US"/>
          </a:p>
        </p:txBody>
      </p:sp>
      <p:sp>
        <p:nvSpPr>
          <p:cNvPr id="6" name="Footer Placeholder 5">
            <a:extLst>
              <a:ext uri="{FF2B5EF4-FFF2-40B4-BE49-F238E27FC236}">
                <a16:creationId xmlns:a16="http://schemas.microsoft.com/office/drawing/2014/main" id="{6648A3FD-7D98-454F-9375-3E5B7D34C3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5508AE-BD89-43D6-91A9-FF51C9CE9558}"/>
              </a:ext>
            </a:extLst>
          </p:cNvPr>
          <p:cNvSpPr>
            <a:spLocks noGrp="1"/>
          </p:cNvSpPr>
          <p:nvPr>
            <p:ph type="sldNum" sz="quarter" idx="12"/>
          </p:nvPr>
        </p:nvSpPr>
        <p:spPr/>
        <p:txBody>
          <a:bodyPr/>
          <a:lstStyle/>
          <a:p>
            <a:fld id="{E4F29317-3A19-480E-B30B-3A90E0A4D459}" type="slidenum">
              <a:rPr lang="en-US" smtClean="0"/>
              <a:t>‹#›</a:t>
            </a:fld>
            <a:endParaRPr lang="en-US"/>
          </a:p>
        </p:txBody>
      </p:sp>
    </p:spTree>
    <p:extLst>
      <p:ext uri="{BB962C8B-B14F-4D97-AF65-F5344CB8AC3E}">
        <p14:creationId xmlns:p14="http://schemas.microsoft.com/office/powerpoint/2010/main" val="2683995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544D3-C160-42F3-A661-56C88F045A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3437D3-6BCE-470A-9462-F3BCDEF7DC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8C9305A-C94F-4E81-BE44-F4A5B3550D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90C87A-AB61-4AE6-B948-412D2EAF000F}"/>
              </a:ext>
            </a:extLst>
          </p:cNvPr>
          <p:cNvSpPr>
            <a:spLocks noGrp="1"/>
          </p:cNvSpPr>
          <p:nvPr>
            <p:ph type="dt" sz="half" idx="10"/>
          </p:nvPr>
        </p:nvSpPr>
        <p:spPr/>
        <p:txBody>
          <a:bodyPr/>
          <a:lstStyle/>
          <a:p>
            <a:fld id="{710FC536-2E90-4A16-91A0-8E71C9153759}" type="datetimeFigureOut">
              <a:rPr lang="en-US" smtClean="0"/>
              <a:t>7/31/2026</a:t>
            </a:fld>
            <a:endParaRPr lang="en-US"/>
          </a:p>
        </p:txBody>
      </p:sp>
      <p:sp>
        <p:nvSpPr>
          <p:cNvPr id="6" name="Footer Placeholder 5">
            <a:extLst>
              <a:ext uri="{FF2B5EF4-FFF2-40B4-BE49-F238E27FC236}">
                <a16:creationId xmlns:a16="http://schemas.microsoft.com/office/drawing/2014/main" id="{6732CB74-E053-4803-ADF0-A0113760D6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179295-78E3-4A15-BEB3-E53BC18594B1}"/>
              </a:ext>
            </a:extLst>
          </p:cNvPr>
          <p:cNvSpPr>
            <a:spLocks noGrp="1"/>
          </p:cNvSpPr>
          <p:nvPr>
            <p:ph type="sldNum" sz="quarter" idx="12"/>
          </p:nvPr>
        </p:nvSpPr>
        <p:spPr/>
        <p:txBody>
          <a:bodyPr/>
          <a:lstStyle/>
          <a:p>
            <a:fld id="{E4F29317-3A19-480E-B30B-3A90E0A4D459}" type="slidenum">
              <a:rPr lang="en-US" smtClean="0"/>
              <a:t>‹#›</a:t>
            </a:fld>
            <a:endParaRPr lang="en-US"/>
          </a:p>
        </p:txBody>
      </p:sp>
    </p:spTree>
    <p:extLst>
      <p:ext uri="{BB962C8B-B14F-4D97-AF65-F5344CB8AC3E}">
        <p14:creationId xmlns:p14="http://schemas.microsoft.com/office/powerpoint/2010/main" val="1975935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5FD0FF-84B8-44A8-B467-CDBBAF36E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691025-BEFC-4CBF-9A6E-48118AA218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D8DF9F-9543-44DA-8770-D59E0456F6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0FC536-2E90-4A16-91A0-8E71C9153759}" type="datetimeFigureOut">
              <a:rPr lang="en-US" smtClean="0"/>
              <a:t>7/31/2026</a:t>
            </a:fld>
            <a:endParaRPr lang="en-US"/>
          </a:p>
        </p:txBody>
      </p:sp>
      <p:sp>
        <p:nvSpPr>
          <p:cNvPr id="5" name="Footer Placeholder 4">
            <a:extLst>
              <a:ext uri="{FF2B5EF4-FFF2-40B4-BE49-F238E27FC236}">
                <a16:creationId xmlns:a16="http://schemas.microsoft.com/office/drawing/2014/main" id="{C6F7DFBA-F58D-42BA-B38F-5CF824E1E4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3ACE28F-F772-41D0-9C9D-42B45905F0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F29317-3A19-480E-B30B-3A90E0A4D459}" type="slidenum">
              <a:rPr lang="en-US" smtClean="0"/>
              <a:t>‹#›</a:t>
            </a:fld>
            <a:endParaRPr lang="en-US"/>
          </a:p>
        </p:txBody>
      </p:sp>
    </p:spTree>
    <p:extLst>
      <p:ext uri="{BB962C8B-B14F-4D97-AF65-F5344CB8AC3E}">
        <p14:creationId xmlns:p14="http://schemas.microsoft.com/office/powerpoint/2010/main" val="946548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6.jpg"/></Relationships>
</file>

<file path=ppt/slides/_rels/slide101.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6.jpg"/></Relationships>
</file>

<file path=ppt/slides/_rels/slide10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6.jpg"/></Relationships>
</file>

<file path=ppt/slides/_rels/slide103.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6.jpg"/></Relationships>
</file>

<file path=ppt/slides/_rels/slide10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3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3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5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5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6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6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8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8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8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8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8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8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8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9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9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9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4.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9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6.jpg"/></Relationships>
</file>

<file path=ppt/slides/_rels/slide9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995150-0169-0A52-1836-BBDA60B7A7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31951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B3A65-AF14-E104-8659-C8D0BD75E2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695DCE-01E4-29B3-5905-9944B9CCAD99}"/>
              </a:ext>
            </a:extLst>
          </p:cNvPr>
          <p:cNvSpPr>
            <a:spLocks noGrp="1"/>
          </p:cNvSpPr>
          <p:nvPr>
            <p:ph type="title"/>
          </p:nvPr>
        </p:nvSpPr>
        <p:spPr>
          <a:xfrm>
            <a:off x="323295" y="350151"/>
            <a:ext cx="11217676" cy="717950"/>
          </a:xfrm>
        </p:spPr>
        <p:txBody>
          <a:bodyPr>
            <a:noAutofit/>
          </a:bodyPr>
          <a:lstStyle/>
          <a:p>
            <a:r>
              <a:rPr lang="en-US" sz="4000" b="1" dirty="0">
                <a:latin typeface="+mn-lt"/>
              </a:rPr>
              <a:t>Major Defence Leadership Appointments</a:t>
            </a:r>
          </a:p>
        </p:txBody>
      </p:sp>
      <p:sp>
        <p:nvSpPr>
          <p:cNvPr id="3" name="Content Placeholder 2">
            <a:extLst>
              <a:ext uri="{FF2B5EF4-FFF2-40B4-BE49-F238E27FC236}">
                <a16:creationId xmlns:a16="http://schemas.microsoft.com/office/drawing/2014/main" id="{7BAE8E56-92B0-C136-55A6-3D241FBD8AEE}"/>
              </a:ext>
            </a:extLst>
          </p:cNvPr>
          <p:cNvSpPr>
            <a:spLocks noGrp="1"/>
          </p:cNvSpPr>
          <p:nvPr>
            <p:ph idx="1"/>
          </p:nvPr>
        </p:nvSpPr>
        <p:spPr>
          <a:xfrm>
            <a:off x="323295" y="1162431"/>
            <a:ext cx="11685203" cy="3446891"/>
          </a:xfrm>
        </p:spPr>
        <p:txBody>
          <a:bodyPr>
            <a:noAutofit/>
          </a:bodyPr>
          <a:lstStyle/>
          <a:p>
            <a:pPr marL="0" indent="0">
              <a:lnSpc>
                <a:spcPct val="150000"/>
              </a:lnSpc>
              <a:buNone/>
            </a:pPr>
            <a:r>
              <a:rPr lang="en-US" b="1" dirty="0"/>
              <a:t>Air Marshal P.V. Shivanand, AVSM, VM</a:t>
            </a:r>
            <a:r>
              <a:rPr lang="en-US" dirty="0"/>
              <a:t> assumed the appointment of </a:t>
            </a:r>
            <a:r>
              <a:rPr lang="en-US" b="1" dirty="0"/>
              <a:t>Air Officer Commanding-in-Chief (AOC-in-C), South Western Air Command</a:t>
            </a:r>
            <a:r>
              <a:rPr lang="en-US" dirty="0"/>
              <a:t> on </a:t>
            </a:r>
            <a:r>
              <a:rPr lang="en-US" b="1" dirty="0"/>
              <a:t>1 July 2026</a:t>
            </a:r>
            <a:r>
              <a:rPr lang="en-US" dirty="0"/>
              <a:t>. After taking charge, he paid tribute to the </a:t>
            </a:r>
            <a:r>
              <a:rPr lang="en-US" b="1" dirty="0"/>
              <a:t>Bravehearts</a:t>
            </a:r>
            <a:r>
              <a:rPr lang="en-US" dirty="0"/>
              <a:t> at the </a:t>
            </a:r>
            <a:r>
              <a:rPr lang="en-US" b="1" dirty="0"/>
              <a:t>South Western Air Command War Memorial</a:t>
            </a:r>
            <a:r>
              <a:rPr lang="en-US" dirty="0"/>
              <a:t>.</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7FB86515-16B1-BEE3-2D4F-FD05FBD17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255E221D-266C-9FE0-6FD2-8A0DC2A90E95}"/>
              </a:ext>
            </a:extLst>
          </p:cNvPr>
          <p:cNvPicPr>
            <a:picLocks noChangeAspect="1"/>
          </p:cNvPicPr>
          <p:nvPr/>
        </p:nvPicPr>
        <p:blipFill>
          <a:blip r:embed="rId3"/>
          <a:stretch>
            <a:fillRect/>
          </a:stretch>
        </p:blipFill>
        <p:spPr>
          <a:xfrm>
            <a:off x="403121" y="3804744"/>
            <a:ext cx="4128240" cy="2754806"/>
          </a:xfrm>
          <a:prstGeom prst="rect">
            <a:avLst/>
          </a:prstGeom>
        </p:spPr>
      </p:pic>
    </p:spTree>
    <p:extLst>
      <p:ext uri="{BB962C8B-B14F-4D97-AF65-F5344CB8AC3E}">
        <p14:creationId xmlns:p14="http://schemas.microsoft.com/office/powerpoint/2010/main" val="10666486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0883C-2D85-538A-E8A3-DDD412A280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7626A8-4AAD-C142-D362-9CF39005864B}"/>
              </a:ext>
            </a:extLst>
          </p:cNvPr>
          <p:cNvSpPr>
            <a:spLocks noGrp="1"/>
          </p:cNvSpPr>
          <p:nvPr>
            <p:ph type="title"/>
          </p:nvPr>
        </p:nvSpPr>
        <p:spPr>
          <a:xfrm>
            <a:off x="323295" y="350151"/>
            <a:ext cx="11217676" cy="717950"/>
          </a:xfrm>
        </p:spPr>
        <p:txBody>
          <a:bodyPr>
            <a:noAutofit/>
          </a:bodyPr>
          <a:lstStyle/>
          <a:p>
            <a:r>
              <a:rPr lang="en-US" sz="4000" b="1" dirty="0">
                <a:latin typeface="+mn-lt"/>
              </a:rPr>
              <a:t>Launch of Machilipatnam</a:t>
            </a:r>
          </a:p>
        </p:txBody>
      </p:sp>
      <p:sp>
        <p:nvSpPr>
          <p:cNvPr id="3" name="Content Placeholder 2">
            <a:extLst>
              <a:ext uri="{FF2B5EF4-FFF2-40B4-BE49-F238E27FC236}">
                <a16:creationId xmlns:a16="http://schemas.microsoft.com/office/drawing/2014/main" id="{2E5272A3-9898-610E-834C-99F698E83537}"/>
              </a:ext>
            </a:extLst>
          </p:cNvPr>
          <p:cNvSpPr>
            <a:spLocks noGrp="1"/>
          </p:cNvSpPr>
          <p:nvPr>
            <p:ph idx="1"/>
          </p:nvPr>
        </p:nvSpPr>
        <p:spPr>
          <a:xfrm>
            <a:off x="323295" y="1162432"/>
            <a:ext cx="11666541" cy="3222956"/>
          </a:xfrm>
        </p:spPr>
        <p:txBody>
          <a:bodyPr>
            <a:noAutofit/>
          </a:bodyPr>
          <a:lstStyle/>
          <a:p>
            <a:pPr marL="0" indent="0">
              <a:lnSpc>
                <a:spcPct val="150000"/>
              </a:lnSpc>
              <a:buNone/>
            </a:pPr>
            <a:r>
              <a:rPr lang="en-US" i="0" dirty="0">
                <a:effectLst/>
              </a:rPr>
              <a:t>The ship proudly embodies the spirit and legacy of Machilipatnam while reinforcing the Indian Navy's commitment to safeguarding the nation's maritime interests.</a:t>
            </a:r>
          </a:p>
        </p:txBody>
      </p:sp>
      <p:pic>
        <p:nvPicPr>
          <p:cNvPr id="5" name="Picture 4" descr="Logo&#10;&#10;Description automatically generated">
            <a:extLst>
              <a:ext uri="{FF2B5EF4-FFF2-40B4-BE49-F238E27FC236}">
                <a16:creationId xmlns:a16="http://schemas.microsoft.com/office/drawing/2014/main" id="{0D8CDB85-337D-DA4D-8021-BF14CE6981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7E290CF3-D620-BC8B-5A69-0E29F8ABFF52}"/>
              </a:ext>
            </a:extLst>
          </p:cNvPr>
          <p:cNvPicPr>
            <a:picLocks noChangeAspect="1"/>
          </p:cNvPicPr>
          <p:nvPr/>
        </p:nvPicPr>
        <p:blipFill>
          <a:blip r:embed="rId3"/>
          <a:stretch>
            <a:fillRect/>
          </a:stretch>
        </p:blipFill>
        <p:spPr>
          <a:xfrm>
            <a:off x="496411" y="3810000"/>
            <a:ext cx="3756391" cy="2475230"/>
          </a:xfrm>
          <a:prstGeom prst="rect">
            <a:avLst/>
          </a:prstGeom>
        </p:spPr>
      </p:pic>
      <p:pic>
        <p:nvPicPr>
          <p:cNvPr id="6" name="Picture 5">
            <a:extLst>
              <a:ext uri="{FF2B5EF4-FFF2-40B4-BE49-F238E27FC236}">
                <a16:creationId xmlns:a16="http://schemas.microsoft.com/office/drawing/2014/main" id="{0DB0089B-5483-2258-C8B4-736499E38478}"/>
              </a:ext>
            </a:extLst>
          </p:cNvPr>
          <p:cNvPicPr>
            <a:picLocks noChangeAspect="1"/>
          </p:cNvPicPr>
          <p:nvPr/>
        </p:nvPicPr>
        <p:blipFill>
          <a:blip r:embed="rId4"/>
          <a:stretch>
            <a:fillRect/>
          </a:stretch>
        </p:blipFill>
        <p:spPr>
          <a:xfrm>
            <a:off x="4486473" y="3810000"/>
            <a:ext cx="3672007" cy="2447048"/>
          </a:xfrm>
          <a:prstGeom prst="rect">
            <a:avLst/>
          </a:prstGeom>
        </p:spPr>
      </p:pic>
    </p:spTree>
    <p:extLst>
      <p:ext uri="{BB962C8B-B14F-4D97-AF65-F5344CB8AC3E}">
        <p14:creationId xmlns:p14="http://schemas.microsoft.com/office/powerpoint/2010/main" val="395003308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922CD-0B41-4554-8411-EF07DD42DA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E6CBFD-7864-2A86-042A-B7CD3E0E013A}"/>
              </a:ext>
            </a:extLst>
          </p:cNvPr>
          <p:cNvSpPr>
            <a:spLocks noGrp="1"/>
          </p:cNvSpPr>
          <p:nvPr>
            <p:ph type="title"/>
          </p:nvPr>
        </p:nvSpPr>
        <p:spPr>
          <a:xfrm>
            <a:off x="323295" y="350151"/>
            <a:ext cx="11217676" cy="717950"/>
          </a:xfrm>
        </p:spPr>
        <p:txBody>
          <a:bodyPr>
            <a:noAutofit/>
          </a:bodyPr>
          <a:lstStyle/>
          <a:p>
            <a:r>
              <a:rPr lang="en-US" sz="4000" b="1" dirty="0">
                <a:latin typeface="+mn-lt"/>
              </a:rPr>
              <a:t>Launch of Machilipatnam</a:t>
            </a:r>
          </a:p>
        </p:txBody>
      </p:sp>
      <p:sp>
        <p:nvSpPr>
          <p:cNvPr id="3" name="Content Placeholder 2">
            <a:extLst>
              <a:ext uri="{FF2B5EF4-FFF2-40B4-BE49-F238E27FC236}">
                <a16:creationId xmlns:a16="http://schemas.microsoft.com/office/drawing/2014/main" id="{A7EB98EC-8D60-D76D-F0B6-E822F862A844}"/>
              </a:ext>
            </a:extLst>
          </p:cNvPr>
          <p:cNvSpPr>
            <a:spLocks noGrp="1"/>
          </p:cNvSpPr>
          <p:nvPr>
            <p:ph idx="1"/>
          </p:nvPr>
        </p:nvSpPr>
        <p:spPr>
          <a:xfrm>
            <a:off x="323295" y="1162432"/>
            <a:ext cx="11666541" cy="3222956"/>
          </a:xfrm>
        </p:spPr>
        <p:txBody>
          <a:bodyPr>
            <a:noAutofit/>
          </a:bodyPr>
          <a:lstStyle/>
          <a:p>
            <a:pPr marL="0" indent="0">
              <a:lnSpc>
                <a:spcPct val="150000"/>
              </a:lnSpc>
              <a:buNone/>
            </a:pPr>
            <a:r>
              <a:rPr lang="en-US" i="0" dirty="0">
                <a:effectLst/>
              </a:rPr>
              <a:t>The ship is equipped for Underwater Surveillance, Anti-Submarine Warfare (ASW) operations, and Low Intensity Maritime Operations (LIMO), along with Mine Warfare capability.</a:t>
            </a:r>
          </a:p>
        </p:txBody>
      </p:sp>
      <p:pic>
        <p:nvPicPr>
          <p:cNvPr id="5" name="Picture 4" descr="Logo&#10;&#10;Description automatically generated">
            <a:extLst>
              <a:ext uri="{FF2B5EF4-FFF2-40B4-BE49-F238E27FC236}">
                <a16:creationId xmlns:a16="http://schemas.microsoft.com/office/drawing/2014/main" id="{8A86EB05-5D87-8214-EB2E-7F891EABA8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301D1916-0463-708D-D799-E4B7424B9A1D}"/>
              </a:ext>
            </a:extLst>
          </p:cNvPr>
          <p:cNvPicPr>
            <a:picLocks noChangeAspect="1"/>
          </p:cNvPicPr>
          <p:nvPr/>
        </p:nvPicPr>
        <p:blipFill>
          <a:blip r:embed="rId3"/>
          <a:stretch>
            <a:fillRect/>
          </a:stretch>
        </p:blipFill>
        <p:spPr>
          <a:xfrm>
            <a:off x="496411" y="3810000"/>
            <a:ext cx="3756391" cy="2475230"/>
          </a:xfrm>
          <a:prstGeom prst="rect">
            <a:avLst/>
          </a:prstGeom>
        </p:spPr>
      </p:pic>
      <p:pic>
        <p:nvPicPr>
          <p:cNvPr id="6" name="Picture 5">
            <a:extLst>
              <a:ext uri="{FF2B5EF4-FFF2-40B4-BE49-F238E27FC236}">
                <a16:creationId xmlns:a16="http://schemas.microsoft.com/office/drawing/2014/main" id="{EABE66B6-B25F-F33D-63D8-7C1D696BD86D}"/>
              </a:ext>
            </a:extLst>
          </p:cNvPr>
          <p:cNvPicPr>
            <a:picLocks noChangeAspect="1"/>
          </p:cNvPicPr>
          <p:nvPr/>
        </p:nvPicPr>
        <p:blipFill>
          <a:blip r:embed="rId4"/>
          <a:stretch>
            <a:fillRect/>
          </a:stretch>
        </p:blipFill>
        <p:spPr>
          <a:xfrm>
            <a:off x="4486473" y="3810000"/>
            <a:ext cx="3672007" cy="2447048"/>
          </a:xfrm>
          <a:prstGeom prst="rect">
            <a:avLst/>
          </a:prstGeom>
        </p:spPr>
      </p:pic>
    </p:spTree>
    <p:extLst>
      <p:ext uri="{BB962C8B-B14F-4D97-AF65-F5344CB8AC3E}">
        <p14:creationId xmlns:p14="http://schemas.microsoft.com/office/powerpoint/2010/main" val="408760895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49EE6-9E03-C0B3-F6A4-12FA06CA38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3D6D3D-70DA-863E-AD18-FF7E048B6E65}"/>
              </a:ext>
            </a:extLst>
          </p:cNvPr>
          <p:cNvSpPr>
            <a:spLocks noGrp="1"/>
          </p:cNvSpPr>
          <p:nvPr>
            <p:ph type="title"/>
          </p:nvPr>
        </p:nvSpPr>
        <p:spPr>
          <a:xfrm>
            <a:off x="323295" y="350151"/>
            <a:ext cx="11217676" cy="717950"/>
          </a:xfrm>
        </p:spPr>
        <p:txBody>
          <a:bodyPr>
            <a:noAutofit/>
          </a:bodyPr>
          <a:lstStyle/>
          <a:p>
            <a:r>
              <a:rPr lang="en-US" sz="4000" b="1" dirty="0">
                <a:latin typeface="+mn-lt"/>
              </a:rPr>
              <a:t>Launch of Machilipatnam</a:t>
            </a:r>
          </a:p>
        </p:txBody>
      </p:sp>
      <p:sp>
        <p:nvSpPr>
          <p:cNvPr id="3" name="Content Placeholder 2">
            <a:extLst>
              <a:ext uri="{FF2B5EF4-FFF2-40B4-BE49-F238E27FC236}">
                <a16:creationId xmlns:a16="http://schemas.microsoft.com/office/drawing/2014/main" id="{BFD120F6-D03E-1EA6-E7A1-9475765CD4FE}"/>
              </a:ext>
            </a:extLst>
          </p:cNvPr>
          <p:cNvSpPr>
            <a:spLocks noGrp="1"/>
          </p:cNvSpPr>
          <p:nvPr>
            <p:ph idx="1"/>
          </p:nvPr>
        </p:nvSpPr>
        <p:spPr>
          <a:xfrm>
            <a:off x="323295" y="1162432"/>
            <a:ext cx="11666541" cy="3222956"/>
          </a:xfrm>
        </p:spPr>
        <p:txBody>
          <a:bodyPr>
            <a:noAutofit/>
          </a:bodyPr>
          <a:lstStyle/>
          <a:p>
            <a:pPr marL="0" indent="0">
              <a:lnSpc>
                <a:spcPct val="150000"/>
              </a:lnSpc>
              <a:buNone/>
            </a:pPr>
            <a:r>
              <a:rPr lang="en-US" i="0" dirty="0">
                <a:effectLst/>
              </a:rPr>
              <a:t>The launch of Machilipatnam marks another milestone in the successful execution of the ASW SWC project and reaffirms India's commitment to Aatmanirbhar Bharat in defence manufacturing. </a:t>
            </a:r>
          </a:p>
        </p:txBody>
      </p:sp>
      <p:pic>
        <p:nvPicPr>
          <p:cNvPr id="5" name="Picture 4" descr="Logo&#10;&#10;Description automatically generated">
            <a:extLst>
              <a:ext uri="{FF2B5EF4-FFF2-40B4-BE49-F238E27FC236}">
                <a16:creationId xmlns:a16="http://schemas.microsoft.com/office/drawing/2014/main" id="{F37501B1-5D2C-EDAC-D083-CF12A19269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AA90D661-3D62-5DE1-E079-29514B66B8F9}"/>
              </a:ext>
            </a:extLst>
          </p:cNvPr>
          <p:cNvPicPr>
            <a:picLocks noChangeAspect="1"/>
          </p:cNvPicPr>
          <p:nvPr/>
        </p:nvPicPr>
        <p:blipFill>
          <a:blip r:embed="rId3"/>
          <a:stretch>
            <a:fillRect/>
          </a:stretch>
        </p:blipFill>
        <p:spPr>
          <a:xfrm>
            <a:off x="496411" y="3810000"/>
            <a:ext cx="3756391" cy="2475230"/>
          </a:xfrm>
          <a:prstGeom prst="rect">
            <a:avLst/>
          </a:prstGeom>
        </p:spPr>
      </p:pic>
      <p:pic>
        <p:nvPicPr>
          <p:cNvPr id="6" name="Picture 5">
            <a:extLst>
              <a:ext uri="{FF2B5EF4-FFF2-40B4-BE49-F238E27FC236}">
                <a16:creationId xmlns:a16="http://schemas.microsoft.com/office/drawing/2014/main" id="{49052A18-208F-D9BA-15CE-482FC302B306}"/>
              </a:ext>
            </a:extLst>
          </p:cNvPr>
          <p:cNvPicPr>
            <a:picLocks noChangeAspect="1"/>
          </p:cNvPicPr>
          <p:nvPr/>
        </p:nvPicPr>
        <p:blipFill>
          <a:blip r:embed="rId4"/>
          <a:stretch>
            <a:fillRect/>
          </a:stretch>
        </p:blipFill>
        <p:spPr>
          <a:xfrm>
            <a:off x="4486473" y="3810000"/>
            <a:ext cx="3672007" cy="2447048"/>
          </a:xfrm>
          <a:prstGeom prst="rect">
            <a:avLst/>
          </a:prstGeom>
        </p:spPr>
      </p:pic>
    </p:spTree>
    <p:extLst>
      <p:ext uri="{BB962C8B-B14F-4D97-AF65-F5344CB8AC3E}">
        <p14:creationId xmlns:p14="http://schemas.microsoft.com/office/powerpoint/2010/main" val="358727467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9A88F-5C65-0ECC-4E79-533D9D3612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ABA536-A3F4-1CA6-9CC1-837656CD5DFE}"/>
              </a:ext>
            </a:extLst>
          </p:cNvPr>
          <p:cNvSpPr>
            <a:spLocks noGrp="1"/>
          </p:cNvSpPr>
          <p:nvPr>
            <p:ph type="title"/>
          </p:nvPr>
        </p:nvSpPr>
        <p:spPr>
          <a:xfrm>
            <a:off x="323295" y="350151"/>
            <a:ext cx="11217676" cy="717950"/>
          </a:xfrm>
        </p:spPr>
        <p:txBody>
          <a:bodyPr>
            <a:noAutofit/>
          </a:bodyPr>
          <a:lstStyle/>
          <a:p>
            <a:r>
              <a:rPr lang="en-US" sz="4000" b="1" dirty="0">
                <a:latin typeface="+mn-lt"/>
              </a:rPr>
              <a:t>Launch of Machilipatnam</a:t>
            </a:r>
          </a:p>
        </p:txBody>
      </p:sp>
      <p:sp>
        <p:nvSpPr>
          <p:cNvPr id="3" name="Content Placeholder 2">
            <a:extLst>
              <a:ext uri="{FF2B5EF4-FFF2-40B4-BE49-F238E27FC236}">
                <a16:creationId xmlns:a16="http://schemas.microsoft.com/office/drawing/2014/main" id="{D9BC1458-92DC-B765-ED89-82ED2587B737}"/>
              </a:ext>
            </a:extLst>
          </p:cNvPr>
          <p:cNvSpPr>
            <a:spLocks noGrp="1"/>
          </p:cNvSpPr>
          <p:nvPr>
            <p:ph idx="1"/>
          </p:nvPr>
        </p:nvSpPr>
        <p:spPr>
          <a:xfrm>
            <a:off x="323295" y="1162432"/>
            <a:ext cx="11666541" cy="3222956"/>
          </a:xfrm>
        </p:spPr>
        <p:txBody>
          <a:bodyPr>
            <a:noAutofit/>
          </a:bodyPr>
          <a:lstStyle/>
          <a:p>
            <a:pPr marL="0" indent="0">
              <a:lnSpc>
                <a:spcPct val="150000"/>
              </a:lnSpc>
              <a:buNone/>
            </a:pPr>
            <a:r>
              <a:rPr lang="en-US" i="0" dirty="0">
                <a:effectLst/>
              </a:rPr>
              <a:t>With indigenous content exceeding </a:t>
            </a:r>
            <a:r>
              <a:rPr lang="en-US" b="1" i="0" dirty="0">
                <a:effectLst/>
              </a:rPr>
              <a:t>80 percent</a:t>
            </a:r>
            <a:r>
              <a:rPr lang="en-US" i="0" dirty="0">
                <a:effectLst/>
              </a:rPr>
              <a:t>, the project showcases the growing capability of the Indian shipbuilding industry and will substantially enhance the Indian Navy's operational readiness for safeguarding the nation's maritime interests in the </a:t>
            </a:r>
            <a:r>
              <a:rPr lang="en-US" b="1" i="0" dirty="0">
                <a:effectLst/>
              </a:rPr>
              <a:t>Indian Ocean Region</a:t>
            </a:r>
            <a:r>
              <a:rPr lang="en-US" i="0" dirty="0">
                <a:effectLst/>
              </a:rPr>
              <a:t>.</a:t>
            </a:r>
          </a:p>
        </p:txBody>
      </p:sp>
      <p:pic>
        <p:nvPicPr>
          <p:cNvPr id="5" name="Picture 4" descr="Logo&#10;&#10;Description automatically generated">
            <a:extLst>
              <a:ext uri="{FF2B5EF4-FFF2-40B4-BE49-F238E27FC236}">
                <a16:creationId xmlns:a16="http://schemas.microsoft.com/office/drawing/2014/main" id="{1D41A1AD-5C0E-EB55-883F-1F9E6581CF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80D57A79-62F9-0FDC-B1A8-22685B894A79}"/>
              </a:ext>
            </a:extLst>
          </p:cNvPr>
          <p:cNvPicPr>
            <a:picLocks noChangeAspect="1"/>
          </p:cNvPicPr>
          <p:nvPr/>
        </p:nvPicPr>
        <p:blipFill>
          <a:blip r:embed="rId3"/>
          <a:stretch>
            <a:fillRect/>
          </a:stretch>
        </p:blipFill>
        <p:spPr>
          <a:xfrm>
            <a:off x="496411" y="3810000"/>
            <a:ext cx="3756391" cy="2475230"/>
          </a:xfrm>
          <a:prstGeom prst="rect">
            <a:avLst/>
          </a:prstGeom>
        </p:spPr>
      </p:pic>
      <p:pic>
        <p:nvPicPr>
          <p:cNvPr id="6" name="Picture 5">
            <a:extLst>
              <a:ext uri="{FF2B5EF4-FFF2-40B4-BE49-F238E27FC236}">
                <a16:creationId xmlns:a16="http://schemas.microsoft.com/office/drawing/2014/main" id="{4589F87A-9B40-67D2-E869-FC95CC589818}"/>
              </a:ext>
            </a:extLst>
          </p:cNvPr>
          <p:cNvPicPr>
            <a:picLocks noChangeAspect="1"/>
          </p:cNvPicPr>
          <p:nvPr/>
        </p:nvPicPr>
        <p:blipFill>
          <a:blip r:embed="rId4"/>
          <a:stretch>
            <a:fillRect/>
          </a:stretch>
        </p:blipFill>
        <p:spPr>
          <a:xfrm>
            <a:off x="4486473" y="3810000"/>
            <a:ext cx="3672007" cy="2447048"/>
          </a:xfrm>
          <a:prstGeom prst="rect">
            <a:avLst/>
          </a:prstGeom>
        </p:spPr>
      </p:pic>
    </p:spTree>
    <p:extLst>
      <p:ext uri="{BB962C8B-B14F-4D97-AF65-F5344CB8AC3E}">
        <p14:creationId xmlns:p14="http://schemas.microsoft.com/office/powerpoint/2010/main" val="102972662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15545D-5DF5-8DE2-F793-559935FAABDB}"/>
              </a:ext>
            </a:extLst>
          </p:cNvPr>
          <p:cNvPicPr>
            <a:picLocks noChangeAspect="1"/>
          </p:cNvPicPr>
          <p:nvPr/>
        </p:nvPicPr>
        <p:blipFill>
          <a:blip r:embed="rId2"/>
          <a:stretch>
            <a:fillRect/>
          </a:stretch>
        </p:blipFill>
        <p:spPr>
          <a:xfrm>
            <a:off x="0" y="313765"/>
            <a:ext cx="12192000" cy="6083094"/>
          </a:xfrm>
          <a:prstGeom prst="rect">
            <a:avLst/>
          </a:prstGeom>
        </p:spPr>
      </p:pic>
      <p:pic>
        <p:nvPicPr>
          <p:cNvPr id="3" name="Picture 2">
            <a:extLst>
              <a:ext uri="{FF2B5EF4-FFF2-40B4-BE49-F238E27FC236}">
                <a16:creationId xmlns:a16="http://schemas.microsoft.com/office/drawing/2014/main" id="{97D817AF-A7DA-A85F-57F6-922F685949F4}"/>
              </a:ext>
            </a:extLst>
          </p:cNvPr>
          <p:cNvPicPr>
            <a:picLocks noChangeAspect="1"/>
          </p:cNvPicPr>
          <p:nvPr/>
        </p:nvPicPr>
        <p:blipFill>
          <a:blip r:embed="rId3"/>
          <a:stretch>
            <a:fillRect/>
          </a:stretch>
        </p:blipFill>
        <p:spPr>
          <a:xfrm>
            <a:off x="447040" y="3903562"/>
            <a:ext cx="10871200" cy="2487494"/>
          </a:xfrm>
          <a:prstGeom prst="rect">
            <a:avLst/>
          </a:prstGeom>
        </p:spPr>
      </p:pic>
    </p:spTree>
    <p:extLst>
      <p:ext uri="{BB962C8B-B14F-4D97-AF65-F5344CB8AC3E}">
        <p14:creationId xmlns:p14="http://schemas.microsoft.com/office/powerpoint/2010/main" val="122516323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450F27BA-E667-49E2-8A67-350225531B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3" name="Picture 2">
            <a:extLst>
              <a:ext uri="{FF2B5EF4-FFF2-40B4-BE49-F238E27FC236}">
                <a16:creationId xmlns:a16="http://schemas.microsoft.com/office/drawing/2014/main" id="{E2B1EFDA-671E-52CD-EDB8-7AC9040ADB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976" y="263937"/>
            <a:ext cx="10362304" cy="6182628"/>
          </a:xfrm>
          <a:prstGeom prst="rect">
            <a:avLst/>
          </a:prstGeom>
        </p:spPr>
      </p:pic>
    </p:spTree>
    <p:extLst>
      <p:ext uri="{BB962C8B-B14F-4D97-AF65-F5344CB8AC3E}">
        <p14:creationId xmlns:p14="http://schemas.microsoft.com/office/powerpoint/2010/main" val="237587750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E36DF5-3028-2600-A99C-10FC0E923D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354" y="0"/>
            <a:ext cx="11443291" cy="6858000"/>
          </a:xfrm>
          <a:prstGeom prst="rect">
            <a:avLst/>
          </a:prstGeom>
        </p:spPr>
      </p:pic>
    </p:spTree>
    <p:extLst>
      <p:ext uri="{BB962C8B-B14F-4D97-AF65-F5344CB8AC3E}">
        <p14:creationId xmlns:p14="http://schemas.microsoft.com/office/powerpoint/2010/main" val="331894049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49017798-0C28-472A-9D77-E7E9CA8122E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95943" y="0"/>
            <a:ext cx="11575688" cy="6511324"/>
          </a:xfrm>
          <a:prstGeom prst="rect">
            <a:avLst/>
          </a:prstGeom>
        </p:spPr>
      </p:pic>
      <p:pic>
        <p:nvPicPr>
          <p:cNvPr id="5" name="Picture 4" descr="Logo&#10;&#10;Description automatically generated">
            <a:extLst>
              <a:ext uri="{FF2B5EF4-FFF2-40B4-BE49-F238E27FC236}">
                <a16:creationId xmlns:a16="http://schemas.microsoft.com/office/drawing/2014/main" id="{586159B7-E527-4540-9DBF-2CF303700B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364785833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79671-60AF-4D38-BB61-491670F9F939}"/>
              </a:ext>
            </a:extLst>
          </p:cNvPr>
          <p:cNvSpPr>
            <a:spLocks noGrp="1"/>
          </p:cNvSpPr>
          <p:nvPr>
            <p:ph type="title"/>
          </p:nvPr>
        </p:nvSpPr>
        <p:spPr>
          <a:xfrm>
            <a:off x="838200" y="3429000"/>
            <a:ext cx="10515600" cy="1325563"/>
          </a:xfrm>
        </p:spPr>
        <p:txBody>
          <a:bodyPr>
            <a:normAutofit/>
          </a:bodyPr>
          <a:lstStyle/>
          <a:p>
            <a:pPr algn="ctr"/>
            <a:r>
              <a:rPr lang="en-IN" sz="6600" b="1">
                <a:solidFill>
                  <a:srgbClr val="FF0000"/>
                </a:solidFill>
                <a:effectLst>
                  <a:outerShdw blurRad="38100" dist="38100" dir="2700000" algn="tl">
                    <a:srgbClr val="000000">
                      <a:alpha val="43137"/>
                    </a:srgbClr>
                  </a:outerShdw>
                </a:effectLst>
                <a:latin typeface="+mn-lt"/>
              </a:rPr>
              <a:t>REVIEW QUESTIONS</a:t>
            </a:r>
            <a:endParaRPr lang="en-US" sz="6600" b="1" dirty="0">
              <a:solidFill>
                <a:srgbClr val="FF0000"/>
              </a:solidFill>
              <a:effectLst>
                <a:outerShdw blurRad="38100" dist="38100" dir="2700000" algn="tl">
                  <a:srgbClr val="000000">
                    <a:alpha val="43137"/>
                  </a:srgbClr>
                </a:outerShdw>
              </a:effectLst>
              <a:latin typeface="+mn-lt"/>
            </a:endParaRPr>
          </a:p>
        </p:txBody>
      </p:sp>
      <p:pic>
        <p:nvPicPr>
          <p:cNvPr id="4" name="Picture 3">
            <a:extLst>
              <a:ext uri="{FF2B5EF4-FFF2-40B4-BE49-F238E27FC236}">
                <a16:creationId xmlns:a16="http://schemas.microsoft.com/office/drawing/2014/main" id="{1A46BDA9-5E21-4FAE-A944-6E43F7724071}"/>
              </a:ext>
            </a:extLst>
          </p:cNvPr>
          <p:cNvPicPr>
            <a:picLocks noChangeAspect="1"/>
          </p:cNvPicPr>
          <p:nvPr/>
        </p:nvPicPr>
        <p:blipFill>
          <a:blip r:embed="rId2"/>
          <a:stretch>
            <a:fillRect/>
          </a:stretch>
        </p:blipFill>
        <p:spPr>
          <a:xfrm>
            <a:off x="4734119" y="705239"/>
            <a:ext cx="2723761" cy="2723761"/>
          </a:xfrm>
          <a:prstGeom prst="rect">
            <a:avLst/>
          </a:prstGeom>
        </p:spPr>
      </p:pic>
      <p:pic>
        <p:nvPicPr>
          <p:cNvPr id="5" name="Picture 4" descr="Logo&#10;&#10;Description automatically generated">
            <a:extLst>
              <a:ext uri="{FF2B5EF4-FFF2-40B4-BE49-F238E27FC236}">
                <a16:creationId xmlns:a16="http://schemas.microsoft.com/office/drawing/2014/main" id="{9B1A9055-41ED-4455-AB8C-B2EA9438F3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29985" y="206763"/>
            <a:ext cx="1051298" cy="245998"/>
          </a:xfrm>
          <a:prstGeom prst="rect">
            <a:avLst/>
          </a:prstGeom>
        </p:spPr>
      </p:pic>
    </p:spTree>
    <p:extLst>
      <p:ext uri="{BB962C8B-B14F-4D97-AF65-F5344CB8AC3E}">
        <p14:creationId xmlns:p14="http://schemas.microsoft.com/office/powerpoint/2010/main" val="131615882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a:xfrm>
            <a:off x="456459" y="257452"/>
            <a:ext cx="11646774" cy="899544"/>
          </a:xfrm>
        </p:spPr>
        <p:txBody>
          <a:bodyPr>
            <a:noAutofit/>
          </a:bodyPr>
          <a:lstStyle/>
          <a:p>
            <a:r>
              <a:rPr lang="en-US" sz="4000" b="1" dirty="0">
                <a:latin typeface="+mn-lt"/>
              </a:rPr>
              <a:t>Who assumed the appointment of the Vice Chief of the Army Staff (VCOAS) on 1 July 2026?</a:t>
            </a:r>
          </a:p>
        </p:txBody>
      </p:sp>
      <p:sp>
        <p:nvSpPr>
          <p:cNvPr id="1048686" name="Content Placeholder 2"/>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Lt Gen Rajesh Pushkar</a:t>
            </a:r>
          </a:p>
          <a:p>
            <a:pPr marL="514350" indent="-514350">
              <a:lnSpc>
                <a:spcPct val="150000"/>
              </a:lnSpc>
              <a:buFont typeface="+mj-lt"/>
              <a:buAutoNum type="alphaUcPeriod"/>
            </a:pPr>
            <a:r>
              <a:rPr lang="en-US" dirty="0"/>
              <a:t>Lt Gen Mohit Malhotra</a:t>
            </a:r>
          </a:p>
          <a:p>
            <a:pPr marL="514350" indent="-514350">
              <a:lnSpc>
                <a:spcPct val="150000"/>
              </a:lnSpc>
              <a:buFont typeface="+mj-lt"/>
              <a:buAutoNum type="alphaUcPeriod"/>
            </a:pPr>
            <a:r>
              <a:rPr lang="en-US" dirty="0"/>
              <a:t>Lt Gen Sandeep Jain</a:t>
            </a:r>
          </a:p>
          <a:p>
            <a:pPr marL="514350" indent="-514350">
              <a:lnSpc>
                <a:spcPct val="150000"/>
              </a:lnSpc>
              <a:buFont typeface="+mj-lt"/>
              <a:buAutoNum type="alphaUcPeriod"/>
            </a:pPr>
            <a:r>
              <a:rPr lang="en-US" dirty="0"/>
              <a:t>Gen Dhiraj Seth</a:t>
            </a:r>
          </a:p>
        </p:txBody>
      </p:sp>
      <p:pic>
        <p:nvPicPr>
          <p:cNvPr id="6" name="Picture 5" descr="Logo&#10;&#10;Description automatically generated">
            <a:extLst>
              <a:ext uri="{FF2B5EF4-FFF2-40B4-BE49-F238E27FC236}">
                <a16:creationId xmlns:a16="http://schemas.microsoft.com/office/drawing/2014/main" id="{BF651D05-E1D0-4EB2-B25B-B01ECA739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497679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3C4D3-6A3B-4239-028B-3624C7D46C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1891A1-4E73-07F4-43C0-D1383FCAAF93}"/>
              </a:ext>
            </a:extLst>
          </p:cNvPr>
          <p:cNvSpPr>
            <a:spLocks noGrp="1"/>
          </p:cNvSpPr>
          <p:nvPr>
            <p:ph type="title"/>
          </p:nvPr>
        </p:nvSpPr>
        <p:spPr>
          <a:xfrm>
            <a:off x="323295" y="350150"/>
            <a:ext cx="11217676" cy="919849"/>
          </a:xfrm>
        </p:spPr>
        <p:txBody>
          <a:bodyPr>
            <a:noAutofit/>
          </a:bodyPr>
          <a:lstStyle/>
          <a:p>
            <a:r>
              <a:rPr lang="en-US" sz="4000" b="1" dirty="0">
                <a:latin typeface="+mn-lt"/>
              </a:rPr>
              <a:t>Indian Army Creates Integrated Battle Groups in Major Military Reform</a:t>
            </a:r>
          </a:p>
        </p:txBody>
      </p:sp>
      <p:sp>
        <p:nvSpPr>
          <p:cNvPr id="3" name="Content Placeholder 2">
            <a:extLst>
              <a:ext uri="{FF2B5EF4-FFF2-40B4-BE49-F238E27FC236}">
                <a16:creationId xmlns:a16="http://schemas.microsoft.com/office/drawing/2014/main" id="{FB9C3470-E673-A43D-1598-F202ED660535}"/>
              </a:ext>
            </a:extLst>
          </p:cNvPr>
          <p:cNvSpPr>
            <a:spLocks noGrp="1"/>
          </p:cNvSpPr>
          <p:nvPr>
            <p:ph idx="1"/>
          </p:nvPr>
        </p:nvSpPr>
        <p:spPr>
          <a:xfrm>
            <a:off x="363935" y="1345312"/>
            <a:ext cx="11666541" cy="3222956"/>
          </a:xfrm>
        </p:spPr>
        <p:txBody>
          <a:bodyPr>
            <a:noAutofit/>
          </a:bodyPr>
          <a:lstStyle/>
          <a:p>
            <a:pPr marL="0" indent="0">
              <a:lnSpc>
                <a:spcPct val="150000"/>
              </a:lnSpc>
              <a:buNone/>
            </a:pPr>
            <a:r>
              <a:rPr lang="en-US" dirty="0"/>
              <a:t>The Indian Army has initiated one of its most significant organisational reforms by raising five </a:t>
            </a:r>
            <a:r>
              <a:rPr lang="en-US" b="1" dirty="0"/>
              <a:t>Integrated Battle Groups </a:t>
            </a:r>
            <a:r>
              <a:rPr lang="en-US" dirty="0"/>
              <a:t>(IBGs) and one dedicated </a:t>
            </a:r>
            <a:r>
              <a:rPr lang="en-US" b="1" dirty="0"/>
              <a:t>Fire Support Group (FSG).</a:t>
            </a:r>
            <a:endParaRPr lang="en-US" b="1" i="0" dirty="0">
              <a:effectLst/>
            </a:endParaRPr>
          </a:p>
        </p:txBody>
      </p:sp>
      <p:pic>
        <p:nvPicPr>
          <p:cNvPr id="5" name="Picture 4" descr="Logo&#10;&#10;Description automatically generated">
            <a:extLst>
              <a:ext uri="{FF2B5EF4-FFF2-40B4-BE49-F238E27FC236}">
                <a16:creationId xmlns:a16="http://schemas.microsoft.com/office/drawing/2014/main" id="{71A202FB-D075-B8BC-65B7-D66BE3DB62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7" name="Picture 6" descr="Army">
            <a:extLst>
              <a:ext uri="{FF2B5EF4-FFF2-40B4-BE49-F238E27FC236}">
                <a16:creationId xmlns:a16="http://schemas.microsoft.com/office/drawing/2014/main" id="{9E5267B5-1611-A8B4-BF10-D3B81CADB17E}"/>
              </a:ext>
            </a:extLst>
          </p:cNvPr>
          <p:cNvPicPr>
            <a:picLocks noChangeAspect="1"/>
          </p:cNvPicPr>
          <p:nvPr/>
        </p:nvPicPr>
        <p:blipFill>
          <a:blip r:embed="rId3"/>
          <a:stretch>
            <a:fillRect/>
          </a:stretch>
        </p:blipFill>
        <p:spPr>
          <a:xfrm>
            <a:off x="589280" y="3817307"/>
            <a:ext cx="3728720" cy="2793672"/>
          </a:xfrm>
          <a:prstGeom prst="rect">
            <a:avLst/>
          </a:prstGeom>
        </p:spPr>
      </p:pic>
    </p:spTree>
    <p:extLst>
      <p:ext uri="{BB962C8B-B14F-4D97-AF65-F5344CB8AC3E}">
        <p14:creationId xmlns:p14="http://schemas.microsoft.com/office/powerpoint/2010/main" val="398798610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5B208-AA1C-75E3-662C-5CCD42FC4783}"/>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F7987578-478F-D119-C62C-6E88624A4376}"/>
              </a:ext>
            </a:extLst>
          </p:cNvPr>
          <p:cNvSpPr>
            <a:spLocks noGrp="1"/>
          </p:cNvSpPr>
          <p:nvPr>
            <p:ph type="title"/>
          </p:nvPr>
        </p:nvSpPr>
        <p:spPr>
          <a:xfrm>
            <a:off x="456459" y="257452"/>
            <a:ext cx="11646774" cy="899544"/>
          </a:xfrm>
        </p:spPr>
        <p:txBody>
          <a:bodyPr>
            <a:noAutofit/>
          </a:bodyPr>
          <a:lstStyle/>
          <a:p>
            <a:r>
              <a:rPr lang="en-US" sz="4000" b="1" dirty="0">
                <a:latin typeface="+mn-lt"/>
              </a:rPr>
              <a:t>Who assumed the appointment of the Vice Chief of the Army Staff (VCOAS) on 1 July 2026?</a:t>
            </a:r>
          </a:p>
        </p:txBody>
      </p:sp>
      <p:sp>
        <p:nvSpPr>
          <p:cNvPr id="1048686" name="Content Placeholder 2">
            <a:extLst>
              <a:ext uri="{FF2B5EF4-FFF2-40B4-BE49-F238E27FC236}">
                <a16:creationId xmlns:a16="http://schemas.microsoft.com/office/drawing/2014/main" id="{542DD330-CEA1-07F4-FCE0-D3AB8BEA427E}"/>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Lt Gen Rajesh Pushkar</a:t>
            </a:r>
          </a:p>
          <a:p>
            <a:pPr marL="514350" indent="-514350">
              <a:lnSpc>
                <a:spcPct val="150000"/>
              </a:lnSpc>
              <a:buFont typeface="+mj-lt"/>
              <a:buAutoNum type="alphaUcPeriod"/>
            </a:pPr>
            <a:r>
              <a:rPr lang="en-US" dirty="0"/>
              <a:t>Lt Gen Mohit Malhotra</a:t>
            </a:r>
          </a:p>
          <a:p>
            <a:pPr marL="514350" indent="-514350">
              <a:lnSpc>
                <a:spcPct val="150000"/>
              </a:lnSpc>
              <a:buFont typeface="+mj-lt"/>
              <a:buAutoNum type="alphaUcPeriod"/>
            </a:pPr>
            <a:r>
              <a:rPr lang="en-US" b="1" dirty="0">
                <a:solidFill>
                  <a:srgbClr val="00B050"/>
                </a:solidFill>
              </a:rPr>
              <a:t>Lt Gen Sandeep Jain</a:t>
            </a:r>
          </a:p>
          <a:p>
            <a:pPr marL="514350" indent="-514350">
              <a:lnSpc>
                <a:spcPct val="150000"/>
              </a:lnSpc>
              <a:buFont typeface="+mj-lt"/>
              <a:buAutoNum type="alphaUcPeriod"/>
            </a:pPr>
            <a:r>
              <a:rPr lang="en-US" dirty="0"/>
              <a:t>Gen Dhiraj Seth</a:t>
            </a:r>
          </a:p>
        </p:txBody>
      </p:sp>
      <p:pic>
        <p:nvPicPr>
          <p:cNvPr id="6" name="Picture 5" descr="Logo&#10;&#10;Description automatically generated">
            <a:extLst>
              <a:ext uri="{FF2B5EF4-FFF2-40B4-BE49-F238E27FC236}">
                <a16:creationId xmlns:a16="http://schemas.microsoft.com/office/drawing/2014/main" id="{194A3616-95A1-94C7-3CD8-2442B0CC69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258356998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a:xfrm>
            <a:off x="456459" y="257452"/>
            <a:ext cx="11646774" cy="899544"/>
          </a:xfrm>
        </p:spPr>
        <p:txBody>
          <a:bodyPr>
            <a:noAutofit/>
          </a:bodyPr>
          <a:lstStyle/>
          <a:p>
            <a:r>
              <a:rPr lang="en-US" sz="4000" b="1" dirty="0">
                <a:latin typeface="+mn-lt"/>
              </a:rPr>
              <a:t>Who assumed charge as the GOC-in-C of the Southern Command on 1 July 2026?</a:t>
            </a:r>
          </a:p>
        </p:txBody>
      </p:sp>
      <p:sp>
        <p:nvSpPr>
          <p:cNvPr id="1048686" name="Content Placeholder 2"/>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Lt Gen Mohit Malhotra</a:t>
            </a:r>
          </a:p>
          <a:p>
            <a:pPr marL="514350" indent="-514350">
              <a:lnSpc>
                <a:spcPct val="150000"/>
              </a:lnSpc>
              <a:buFont typeface="+mj-lt"/>
              <a:buAutoNum type="alphaUcPeriod"/>
            </a:pPr>
            <a:r>
              <a:rPr lang="en-US" dirty="0"/>
              <a:t>Lt Gen Dhiraj Seth</a:t>
            </a:r>
          </a:p>
          <a:p>
            <a:pPr marL="514350" indent="-514350">
              <a:lnSpc>
                <a:spcPct val="150000"/>
              </a:lnSpc>
              <a:buFont typeface="+mj-lt"/>
              <a:buAutoNum type="alphaUcPeriod"/>
            </a:pPr>
            <a:r>
              <a:rPr lang="en-US" dirty="0"/>
              <a:t>Lt Gen Rajesh Pushkar</a:t>
            </a:r>
          </a:p>
          <a:p>
            <a:pPr marL="514350" indent="-514350">
              <a:lnSpc>
                <a:spcPct val="150000"/>
              </a:lnSpc>
              <a:buFont typeface="+mj-lt"/>
              <a:buAutoNum type="alphaUcPeriod"/>
            </a:pPr>
            <a:r>
              <a:rPr lang="en-US" dirty="0"/>
              <a:t>Lt Gen Upendra Dwivedi</a:t>
            </a:r>
          </a:p>
        </p:txBody>
      </p:sp>
      <p:pic>
        <p:nvPicPr>
          <p:cNvPr id="6" name="Picture 5" descr="Logo&#10;&#10;Description automatically generated">
            <a:extLst>
              <a:ext uri="{FF2B5EF4-FFF2-40B4-BE49-F238E27FC236}">
                <a16:creationId xmlns:a16="http://schemas.microsoft.com/office/drawing/2014/main" id="{BF651D05-E1D0-4EB2-B25B-B01ECA739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58125816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DADB4-9F09-FEB8-14EA-875275C38964}"/>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C84430B1-53F6-88B0-AFB4-D938A2FC95EF}"/>
              </a:ext>
            </a:extLst>
          </p:cNvPr>
          <p:cNvSpPr>
            <a:spLocks noGrp="1"/>
          </p:cNvSpPr>
          <p:nvPr>
            <p:ph type="title"/>
          </p:nvPr>
        </p:nvSpPr>
        <p:spPr>
          <a:xfrm>
            <a:off x="456459" y="257452"/>
            <a:ext cx="11646774" cy="899544"/>
          </a:xfrm>
        </p:spPr>
        <p:txBody>
          <a:bodyPr>
            <a:noAutofit/>
          </a:bodyPr>
          <a:lstStyle/>
          <a:p>
            <a:r>
              <a:rPr lang="en-US" sz="4000" b="1" dirty="0">
                <a:latin typeface="+mn-lt"/>
              </a:rPr>
              <a:t>Who assumed charge as the GOC-in-C of the Southern Command on 1 July 2026?</a:t>
            </a:r>
          </a:p>
        </p:txBody>
      </p:sp>
      <p:sp>
        <p:nvSpPr>
          <p:cNvPr id="1048686" name="Content Placeholder 2">
            <a:extLst>
              <a:ext uri="{FF2B5EF4-FFF2-40B4-BE49-F238E27FC236}">
                <a16:creationId xmlns:a16="http://schemas.microsoft.com/office/drawing/2014/main" id="{A42B4600-E21E-06A6-FA41-3C9001629E6E}"/>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Lt Gen Mohit Malhotra</a:t>
            </a:r>
          </a:p>
          <a:p>
            <a:pPr marL="514350" indent="-514350">
              <a:lnSpc>
                <a:spcPct val="150000"/>
              </a:lnSpc>
              <a:buFont typeface="+mj-lt"/>
              <a:buAutoNum type="alphaUcPeriod"/>
            </a:pPr>
            <a:r>
              <a:rPr lang="en-US" dirty="0"/>
              <a:t>Lt Gen Dhiraj Seth</a:t>
            </a:r>
          </a:p>
          <a:p>
            <a:pPr marL="514350" indent="-514350">
              <a:lnSpc>
                <a:spcPct val="150000"/>
              </a:lnSpc>
              <a:buFont typeface="+mj-lt"/>
              <a:buAutoNum type="alphaUcPeriod"/>
            </a:pPr>
            <a:r>
              <a:rPr lang="en-US" b="1" dirty="0">
                <a:solidFill>
                  <a:srgbClr val="00B050"/>
                </a:solidFill>
              </a:rPr>
              <a:t>Lt Gen Rajesh Pushkar</a:t>
            </a:r>
          </a:p>
          <a:p>
            <a:pPr marL="514350" indent="-514350">
              <a:lnSpc>
                <a:spcPct val="150000"/>
              </a:lnSpc>
              <a:buFont typeface="+mj-lt"/>
              <a:buAutoNum type="alphaUcPeriod"/>
            </a:pPr>
            <a:r>
              <a:rPr lang="en-US" dirty="0"/>
              <a:t>Lt Gen Upendra Dwivedi</a:t>
            </a:r>
          </a:p>
        </p:txBody>
      </p:sp>
      <p:pic>
        <p:nvPicPr>
          <p:cNvPr id="6" name="Picture 5" descr="Logo&#10;&#10;Description automatically generated">
            <a:extLst>
              <a:ext uri="{FF2B5EF4-FFF2-40B4-BE49-F238E27FC236}">
                <a16:creationId xmlns:a16="http://schemas.microsoft.com/office/drawing/2014/main" id="{1A3596DE-ADB7-B31C-06BB-94A4445A58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331106741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2F35F-A600-0520-8956-B535AB0E4ADD}"/>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FC98214A-9DDF-D78F-508E-D287532FD8C9}"/>
              </a:ext>
            </a:extLst>
          </p:cNvPr>
          <p:cNvSpPr>
            <a:spLocks noGrp="1"/>
          </p:cNvSpPr>
          <p:nvPr>
            <p:ph type="title"/>
          </p:nvPr>
        </p:nvSpPr>
        <p:spPr>
          <a:xfrm>
            <a:off x="456459" y="257452"/>
            <a:ext cx="11646774" cy="899544"/>
          </a:xfrm>
        </p:spPr>
        <p:txBody>
          <a:bodyPr>
            <a:noAutofit/>
          </a:bodyPr>
          <a:lstStyle/>
          <a:p>
            <a:r>
              <a:rPr lang="en-US" sz="4000" b="1" dirty="0">
                <a:latin typeface="+mn-lt"/>
              </a:rPr>
              <a:t>Lieutenant General Mohit Malhotra assumed command of which Army Command?</a:t>
            </a:r>
          </a:p>
        </p:txBody>
      </p:sp>
      <p:sp>
        <p:nvSpPr>
          <p:cNvPr id="1048686" name="Content Placeholder 2">
            <a:extLst>
              <a:ext uri="{FF2B5EF4-FFF2-40B4-BE49-F238E27FC236}">
                <a16:creationId xmlns:a16="http://schemas.microsoft.com/office/drawing/2014/main" id="{C83890A7-397D-7057-932B-5493FFD4C097}"/>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Northern Command</a:t>
            </a:r>
          </a:p>
          <a:p>
            <a:pPr marL="514350" indent="-514350">
              <a:lnSpc>
                <a:spcPct val="150000"/>
              </a:lnSpc>
              <a:buFont typeface="+mj-lt"/>
              <a:buAutoNum type="alphaUcPeriod"/>
            </a:pPr>
            <a:r>
              <a:rPr lang="en-US" dirty="0"/>
              <a:t>Eastern Command</a:t>
            </a:r>
          </a:p>
          <a:p>
            <a:pPr marL="514350" indent="-514350">
              <a:lnSpc>
                <a:spcPct val="150000"/>
              </a:lnSpc>
              <a:buFont typeface="+mj-lt"/>
              <a:buAutoNum type="alphaUcPeriod"/>
            </a:pPr>
            <a:r>
              <a:rPr lang="en-US" dirty="0"/>
              <a:t>Southern Command</a:t>
            </a:r>
          </a:p>
          <a:p>
            <a:pPr marL="514350" indent="-514350">
              <a:lnSpc>
                <a:spcPct val="150000"/>
              </a:lnSpc>
              <a:buFont typeface="+mj-lt"/>
              <a:buAutoNum type="alphaUcPeriod"/>
            </a:pPr>
            <a:r>
              <a:rPr lang="en-US" dirty="0"/>
              <a:t>South Western Command</a:t>
            </a:r>
          </a:p>
        </p:txBody>
      </p:sp>
      <p:pic>
        <p:nvPicPr>
          <p:cNvPr id="6" name="Picture 5" descr="Logo&#10;&#10;Description automatically generated">
            <a:extLst>
              <a:ext uri="{FF2B5EF4-FFF2-40B4-BE49-F238E27FC236}">
                <a16:creationId xmlns:a16="http://schemas.microsoft.com/office/drawing/2014/main" id="{C1581B2E-85CD-6BDF-63A4-402C6BD801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251120024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EF5D3-8E8F-2966-F7B8-0E796BDB3484}"/>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BB79E7E7-31EC-4C82-1430-DCA09FD82CC6}"/>
              </a:ext>
            </a:extLst>
          </p:cNvPr>
          <p:cNvSpPr>
            <a:spLocks noGrp="1"/>
          </p:cNvSpPr>
          <p:nvPr>
            <p:ph type="title"/>
          </p:nvPr>
        </p:nvSpPr>
        <p:spPr>
          <a:xfrm>
            <a:off x="456459" y="257452"/>
            <a:ext cx="11646774" cy="899544"/>
          </a:xfrm>
        </p:spPr>
        <p:txBody>
          <a:bodyPr>
            <a:noAutofit/>
          </a:bodyPr>
          <a:lstStyle/>
          <a:p>
            <a:r>
              <a:rPr lang="en-US" sz="4000" b="1" dirty="0">
                <a:latin typeface="+mn-lt"/>
              </a:rPr>
              <a:t>Lieutenant General Mohit Malhotra assumed command of which Army Command?</a:t>
            </a:r>
          </a:p>
        </p:txBody>
      </p:sp>
      <p:sp>
        <p:nvSpPr>
          <p:cNvPr id="1048686" name="Content Placeholder 2">
            <a:extLst>
              <a:ext uri="{FF2B5EF4-FFF2-40B4-BE49-F238E27FC236}">
                <a16:creationId xmlns:a16="http://schemas.microsoft.com/office/drawing/2014/main" id="{5D039E8D-5222-5C4D-A68D-C3881BED1C3B}"/>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Northern Command</a:t>
            </a:r>
          </a:p>
          <a:p>
            <a:pPr marL="514350" indent="-514350">
              <a:lnSpc>
                <a:spcPct val="150000"/>
              </a:lnSpc>
              <a:buFont typeface="+mj-lt"/>
              <a:buAutoNum type="alphaUcPeriod"/>
            </a:pPr>
            <a:r>
              <a:rPr lang="en-US" dirty="0"/>
              <a:t>Eastern Command</a:t>
            </a:r>
          </a:p>
          <a:p>
            <a:pPr marL="514350" indent="-514350">
              <a:lnSpc>
                <a:spcPct val="150000"/>
              </a:lnSpc>
              <a:buFont typeface="+mj-lt"/>
              <a:buAutoNum type="alphaUcPeriod"/>
            </a:pPr>
            <a:r>
              <a:rPr lang="en-US" dirty="0"/>
              <a:t>Southern Command</a:t>
            </a:r>
          </a:p>
          <a:p>
            <a:pPr marL="514350" indent="-514350">
              <a:lnSpc>
                <a:spcPct val="150000"/>
              </a:lnSpc>
              <a:buFont typeface="+mj-lt"/>
              <a:buAutoNum type="alphaUcPeriod"/>
            </a:pPr>
            <a:r>
              <a:rPr lang="en-US" b="1" dirty="0">
                <a:solidFill>
                  <a:srgbClr val="00B050"/>
                </a:solidFill>
              </a:rPr>
              <a:t>South Western Command</a:t>
            </a:r>
          </a:p>
        </p:txBody>
      </p:sp>
      <p:pic>
        <p:nvPicPr>
          <p:cNvPr id="6" name="Picture 5" descr="Logo&#10;&#10;Description automatically generated">
            <a:extLst>
              <a:ext uri="{FF2B5EF4-FFF2-40B4-BE49-F238E27FC236}">
                <a16:creationId xmlns:a16="http://schemas.microsoft.com/office/drawing/2014/main" id="{96B2CC44-BA80-9BAF-08C6-7DEB7B714A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161056016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9DA4D-D92D-555F-0AAB-72F13D461A80}"/>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95D9C5C7-50D6-5C1B-B1E1-06138FE86828}"/>
              </a:ext>
            </a:extLst>
          </p:cNvPr>
          <p:cNvSpPr>
            <a:spLocks noGrp="1"/>
          </p:cNvSpPr>
          <p:nvPr>
            <p:ph type="title"/>
          </p:nvPr>
        </p:nvSpPr>
        <p:spPr>
          <a:xfrm>
            <a:off x="456459" y="257452"/>
            <a:ext cx="11646774" cy="899544"/>
          </a:xfrm>
        </p:spPr>
        <p:txBody>
          <a:bodyPr>
            <a:noAutofit/>
          </a:bodyPr>
          <a:lstStyle/>
          <a:p>
            <a:r>
              <a:rPr lang="en-US" sz="4000" b="1" dirty="0">
                <a:latin typeface="+mn-lt"/>
              </a:rPr>
              <a:t>Air Marshal P.V. Shivanand assumed the appointment of Air Officer Commanding-in-Chief (AOC-in-C) of the:</a:t>
            </a:r>
          </a:p>
        </p:txBody>
      </p:sp>
      <p:sp>
        <p:nvSpPr>
          <p:cNvPr id="1048686" name="Content Placeholder 2">
            <a:extLst>
              <a:ext uri="{FF2B5EF4-FFF2-40B4-BE49-F238E27FC236}">
                <a16:creationId xmlns:a16="http://schemas.microsoft.com/office/drawing/2014/main" id="{7302F5C9-533D-3203-43B5-9D58FF73A083}"/>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Western Air Command</a:t>
            </a:r>
          </a:p>
          <a:p>
            <a:pPr marL="514350" indent="-514350">
              <a:lnSpc>
                <a:spcPct val="150000"/>
              </a:lnSpc>
              <a:buFont typeface="+mj-lt"/>
              <a:buAutoNum type="alphaUcPeriod"/>
            </a:pPr>
            <a:r>
              <a:rPr lang="en-US" dirty="0"/>
              <a:t>Eastern Air Command</a:t>
            </a:r>
          </a:p>
          <a:p>
            <a:pPr marL="514350" indent="-514350">
              <a:lnSpc>
                <a:spcPct val="150000"/>
              </a:lnSpc>
              <a:buFont typeface="+mj-lt"/>
              <a:buAutoNum type="alphaUcPeriod"/>
            </a:pPr>
            <a:r>
              <a:rPr lang="en-US" dirty="0"/>
              <a:t>Central Air Command</a:t>
            </a:r>
          </a:p>
          <a:p>
            <a:pPr marL="514350" indent="-514350">
              <a:lnSpc>
                <a:spcPct val="150000"/>
              </a:lnSpc>
              <a:buFont typeface="+mj-lt"/>
              <a:buAutoNum type="alphaUcPeriod"/>
            </a:pPr>
            <a:r>
              <a:rPr lang="en-US" dirty="0"/>
              <a:t>South Western Air Command</a:t>
            </a:r>
          </a:p>
        </p:txBody>
      </p:sp>
      <p:pic>
        <p:nvPicPr>
          <p:cNvPr id="6" name="Picture 5" descr="Logo&#10;&#10;Description automatically generated">
            <a:extLst>
              <a:ext uri="{FF2B5EF4-FFF2-40B4-BE49-F238E27FC236}">
                <a16:creationId xmlns:a16="http://schemas.microsoft.com/office/drawing/2014/main" id="{25A44A6B-28AF-47E8-C6A0-49E4A7CBFC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275935916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5E656-3298-0160-E724-B6CD9569CA10}"/>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62A06232-93B7-90AE-8E8C-287E8B454B38}"/>
              </a:ext>
            </a:extLst>
          </p:cNvPr>
          <p:cNvSpPr>
            <a:spLocks noGrp="1"/>
          </p:cNvSpPr>
          <p:nvPr>
            <p:ph type="title"/>
          </p:nvPr>
        </p:nvSpPr>
        <p:spPr>
          <a:xfrm>
            <a:off x="456459" y="257452"/>
            <a:ext cx="11646774" cy="899544"/>
          </a:xfrm>
        </p:spPr>
        <p:txBody>
          <a:bodyPr>
            <a:noAutofit/>
          </a:bodyPr>
          <a:lstStyle/>
          <a:p>
            <a:r>
              <a:rPr lang="en-US" sz="4000" b="1" dirty="0">
                <a:latin typeface="+mn-lt"/>
              </a:rPr>
              <a:t>Air Marshal P.V. Shivanand assumed the appointment of Air Officer Commanding-in-Chief (AOC-in-C) of the:</a:t>
            </a:r>
          </a:p>
        </p:txBody>
      </p:sp>
      <p:sp>
        <p:nvSpPr>
          <p:cNvPr id="1048686" name="Content Placeholder 2">
            <a:extLst>
              <a:ext uri="{FF2B5EF4-FFF2-40B4-BE49-F238E27FC236}">
                <a16:creationId xmlns:a16="http://schemas.microsoft.com/office/drawing/2014/main" id="{007EFA5F-CE18-6B02-6CE1-DF03ED6131B2}"/>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Western Air Command</a:t>
            </a:r>
          </a:p>
          <a:p>
            <a:pPr marL="514350" indent="-514350">
              <a:lnSpc>
                <a:spcPct val="150000"/>
              </a:lnSpc>
              <a:buFont typeface="+mj-lt"/>
              <a:buAutoNum type="alphaUcPeriod"/>
            </a:pPr>
            <a:r>
              <a:rPr lang="en-US" dirty="0"/>
              <a:t>Eastern Air Command</a:t>
            </a:r>
          </a:p>
          <a:p>
            <a:pPr marL="514350" indent="-514350">
              <a:lnSpc>
                <a:spcPct val="150000"/>
              </a:lnSpc>
              <a:buFont typeface="+mj-lt"/>
              <a:buAutoNum type="alphaUcPeriod"/>
            </a:pPr>
            <a:r>
              <a:rPr lang="en-US" dirty="0"/>
              <a:t>Central Air Command</a:t>
            </a:r>
          </a:p>
          <a:p>
            <a:pPr marL="514350" indent="-514350">
              <a:lnSpc>
                <a:spcPct val="150000"/>
              </a:lnSpc>
              <a:buFont typeface="+mj-lt"/>
              <a:buAutoNum type="alphaUcPeriod"/>
            </a:pPr>
            <a:r>
              <a:rPr lang="en-US" b="1" dirty="0">
                <a:solidFill>
                  <a:srgbClr val="00B050"/>
                </a:solidFill>
              </a:rPr>
              <a:t>South Western Air Command</a:t>
            </a:r>
          </a:p>
        </p:txBody>
      </p:sp>
      <p:pic>
        <p:nvPicPr>
          <p:cNvPr id="6" name="Picture 5" descr="Logo&#10;&#10;Description automatically generated">
            <a:extLst>
              <a:ext uri="{FF2B5EF4-FFF2-40B4-BE49-F238E27FC236}">
                <a16:creationId xmlns:a16="http://schemas.microsoft.com/office/drawing/2014/main" id="{7FD0494D-46FF-CD53-F188-915EA0FEF0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187591541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a:xfrm>
            <a:off x="456459" y="257452"/>
            <a:ext cx="11646774" cy="899544"/>
          </a:xfrm>
        </p:spPr>
        <p:txBody>
          <a:bodyPr>
            <a:noAutofit/>
          </a:bodyPr>
          <a:lstStyle/>
          <a:p>
            <a:r>
              <a:rPr lang="en-US" sz="4000" b="1" dirty="0">
                <a:latin typeface="+mn-lt"/>
              </a:rPr>
              <a:t>The Octagon, recently seen in the news, is the new military headquarters of which country?</a:t>
            </a:r>
          </a:p>
        </p:txBody>
      </p:sp>
      <p:sp>
        <p:nvSpPr>
          <p:cNvPr id="1048686" name="Content Placeholder 2"/>
          <p:cNvSpPr>
            <a:spLocks noGrp="1"/>
          </p:cNvSpPr>
          <p:nvPr>
            <p:ph idx="1"/>
          </p:nvPr>
        </p:nvSpPr>
        <p:spPr>
          <a:xfrm>
            <a:off x="456459" y="1264575"/>
            <a:ext cx="10515600" cy="3522620"/>
          </a:xfrm>
        </p:spPr>
        <p:txBody>
          <a:bodyPr>
            <a:normAutofit/>
          </a:bodyPr>
          <a:lstStyle/>
          <a:p>
            <a:pPr marL="514350" indent="-514350">
              <a:lnSpc>
                <a:spcPct val="150000"/>
              </a:lnSpc>
              <a:buFont typeface="+mj-lt"/>
              <a:buAutoNum type="alphaUcPeriod"/>
            </a:pPr>
            <a:r>
              <a:rPr lang="en-US" dirty="0"/>
              <a:t>Saudi Arabia</a:t>
            </a:r>
          </a:p>
          <a:p>
            <a:pPr marL="514350" indent="-514350">
              <a:lnSpc>
                <a:spcPct val="150000"/>
              </a:lnSpc>
              <a:buFont typeface="+mj-lt"/>
              <a:buAutoNum type="alphaUcPeriod"/>
            </a:pPr>
            <a:r>
              <a:rPr lang="en-US" dirty="0"/>
              <a:t>Türkiye</a:t>
            </a:r>
          </a:p>
          <a:p>
            <a:pPr marL="514350" indent="-514350">
              <a:lnSpc>
                <a:spcPct val="150000"/>
              </a:lnSpc>
              <a:buFont typeface="+mj-lt"/>
              <a:buAutoNum type="alphaUcPeriod"/>
            </a:pPr>
            <a:r>
              <a:rPr lang="en-US" dirty="0"/>
              <a:t>Egypt</a:t>
            </a:r>
          </a:p>
          <a:p>
            <a:pPr marL="514350" indent="-514350">
              <a:lnSpc>
                <a:spcPct val="150000"/>
              </a:lnSpc>
              <a:buFont typeface="+mj-lt"/>
              <a:buAutoNum type="alphaUcPeriod"/>
            </a:pPr>
            <a:r>
              <a:rPr lang="en-US" dirty="0"/>
              <a:t>United Arab Emirates</a:t>
            </a:r>
          </a:p>
        </p:txBody>
      </p:sp>
      <p:pic>
        <p:nvPicPr>
          <p:cNvPr id="6" name="Picture 5" descr="Logo&#10;&#10;Description automatically generated">
            <a:extLst>
              <a:ext uri="{FF2B5EF4-FFF2-40B4-BE49-F238E27FC236}">
                <a16:creationId xmlns:a16="http://schemas.microsoft.com/office/drawing/2014/main" id="{BF651D05-E1D0-4EB2-B25B-B01ECA739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244894880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1FCDE-3E10-BCDA-8483-CE206A26AEAE}"/>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4D23ADAB-D613-E325-AC9B-24582AB5AD0D}"/>
              </a:ext>
            </a:extLst>
          </p:cNvPr>
          <p:cNvSpPr>
            <a:spLocks noGrp="1"/>
          </p:cNvSpPr>
          <p:nvPr>
            <p:ph type="title"/>
          </p:nvPr>
        </p:nvSpPr>
        <p:spPr>
          <a:xfrm>
            <a:off x="456459" y="257452"/>
            <a:ext cx="11646774" cy="899544"/>
          </a:xfrm>
        </p:spPr>
        <p:txBody>
          <a:bodyPr>
            <a:noAutofit/>
          </a:bodyPr>
          <a:lstStyle/>
          <a:p>
            <a:r>
              <a:rPr lang="en-US" sz="4000" b="1" dirty="0">
                <a:latin typeface="+mn-lt"/>
              </a:rPr>
              <a:t>The Octagon, recently seen in the news, is the new military headquarters of which country?</a:t>
            </a:r>
          </a:p>
        </p:txBody>
      </p:sp>
      <p:sp>
        <p:nvSpPr>
          <p:cNvPr id="1048686" name="Content Placeholder 2">
            <a:extLst>
              <a:ext uri="{FF2B5EF4-FFF2-40B4-BE49-F238E27FC236}">
                <a16:creationId xmlns:a16="http://schemas.microsoft.com/office/drawing/2014/main" id="{5C85BEC7-C36C-5719-9BA0-7FEE29014B1B}"/>
              </a:ext>
            </a:extLst>
          </p:cNvPr>
          <p:cNvSpPr>
            <a:spLocks noGrp="1"/>
          </p:cNvSpPr>
          <p:nvPr>
            <p:ph idx="1"/>
          </p:nvPr>
        </p:nvSpPr>
        <p:spPr>
          <a:xfrm>
            <a:off x="456459" y="1264575"/>
            <a:ext cx="10515600" cy="3522620"/>
          </a:xfrm>
        </p:spPr>
        <p:txBody>
          <a:bodyPr>
            <a:normAutofit/>
          </a:bodyPr>
          <a:lstStyle/>
          <a:p>
            <a:pPr marL="514350" indent="-514350">
              <a:lnSpc>
                <a:spcPct val="150000"/>
              </a:lnSpc>
              <a:buFont typeface="+mj-lt"/>
              <a:buAutoNum type="alphaUcPeriod"/>
            </a:pPr>
            <a:r>
              <a:rPr lang="en-US" dirty="0"/>
              <a:t>Saudi Arabia</a:t>
            </a:r>
          </a:p>
          <a:p>
            <a:pPr marL="514350" indent="-514350">
              <a:lnSpc>
                <a:spcPct val="150000"/>
              </a:lnSpc>
              <a:buFont typeface="+mj-lt"/>
              <a:buAutoNum type="alphaUcPeriod"/>
            </a:pPr>
            <a:r>
              <a:rPr lang="en-US" dirty="0"/>
              <a:t>Türkiye</a:t>
            </a:r>
          </a:p>
          <a:p>
            <a:pPr marL="514350" indent="-514350">
              <a:lnSpc>
                <a:spcPct val="150000"/>
              </a:lnSpc>
              <a:buFont typeface="+mj-lt"/>
              <a:buAutoNum type="alphaUcPeriod"/>
            </a:pPr>
            <a:r>
              <a:rPr lang="en-US" b="1" dirty="0">
                <a:solidFill>
                  <a:srgbClr val="00B050"/>
                </a:solidFill>
              </a:rPr>
              <a:t>Egypt</a:t>
            </a:r>
          </a:p>
          <a:p>
            <a:pPr marL="514350" indent="-514350">
              <a:lnSpc>
                <a:spcPct val="150000"/>
              </a:lnSpc>
              <a:buFont typeface="+mj-lt"/>
              <a:buAutoNum type="alphaUcPeriod"/>
            </a:pPr>
            <a:r>
              <a:rPr lang="en-US" dirty="0"/>
              <a:t>United Arab Emirates</a:t>
            </a:r>
          </a:p>
        </p:txBody>
      </p:sp>
      <p:pic>
        <p:nvPicPr>
          <p:cNvPr id="6" name="Picture 5" descr="Logo&#10;&#10;Description automatically generated">
            <a:extLst>
              <a:ext uri="{FF2B5EF4-FFF2-40B4-BE49-F238E27FC236}">
                <a16:creationId xmlns:a16="http://schemas.microsoft.com/office/drawing/2014/main" id="{5105C1AB-0EF9-0C83-7D42-FE60D95ACC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130222920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a:xfrm>
            <a:off x="456459" y="257452"/>
            <a:ext cx="11646774" cy="899544"/>
          </a:xfrm>
        </p:spPr>
        <p:txBody>
          <a:bodyPr>
            <a:noAutofit/>
          </a:bodyPr>
          <a:lstStyle/>
          <a:p>
            <a:r>
              <a:rPr lang="en-US" sz="4000" b="1" dirty="0">
                <a:latin typeface="+mn-lt"/>
              </a:rPr>
              <a:t>INS Mahendragiri (F38) belongs to which class of warships?</a:t>
            </a:r>
          </a:p>
        </p:txBody>
      </p:sp>
      <p:sp>
        <p:nvSpPr>
          <p:cNvPr id="1048686" name="Content Placeholder 2"/>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Project 15B Destroyer</a:t>
            </a:r>
          </a:p>
          <a:p>
            <a:pPr marL="514350" indent="-514350">
              <a:lnSpc>
                <a:spcPct val="150000"/>
              </a:lnSpc>
              <a:buFont typeface="+mj-lt"/>
              <a:buAutoNum type="alphaUcPeriod"/>
            </a:pPr>
            <a:r>
              <a:rPr lang="en-US" dirty="0"/>
              <a:t>Project 17A Stealth Frigate</a:t>
            </a:r>
          </a:p>
          <a:p>
            <a:pPr marL="514350" indent="-514350">
              <a:lnSpc>
                <a:spcPct val="150000"/>
              </a:lnSpc>
              <a:buFont typeface="+mj-lt"/>
              <a:buAutoNum type="alphaUcPeriod"/>
            </a:pPr>
            <a:r>
              <a:rPr lang="en-US" dirty="0"/>
              <a:t>Project 75 Submarine</a:t>
            </a:r>
          </a:p>
          <a:p>
            <a:pPr marL="514350" indent="-514350">
              <a:lnSpc>
                <a:spcPct val="150000"/>
              </a:lnSpc>
              <a:buFont typeface="+mj-lt"/>
              <a:buAutoNum type="alphaUcPeriod"/>
            </a:pPr>
            <a:r>
              <a:rPr lang="en-US" dirty="0"/>
              <a:t>Nilgiri-class Corvette</a:t>
            </a:r>
          </a:p>
        </p:txBody>
      </p:sp>
      <p:pic>
        <p:nvPicPr>
          <p:cNvPr id="6" name="Picture 5" descr="Logo&#10;&#10;Description automatically generated">
            <a:extLst>
              <a:ext uri="{FF2B5EF4-FFF2-40B4-BE49-F238E27FC236}">
                <a16:creationId xmlns:a16="http://schemas.microsoft.com/office/drawing/2014/main" id="{BF651D05-E1D0-4EB2-B25B-B01ECA739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1012445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5186E-4B55-D94C-0CEA-8031A6C972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95D126-69E6-6184-8BCC-BA1D13E82E88}"/>
              </a:ext>
            </a:extLst>
          </p:cNvPr>
          <p:cNvSpPr>
            <a:spLocks noGrp="1"/>
          </p:cNvSpPr>
          <p:nvPr>
            <p:ph type="title"/>
          </p:nvPr>
        </p:nvSpPr>
        <p:spPr>
          <a:xfrm>
            <a:off x="323295" y="350150"/>
            <a:ext cx="11217676" cy="919849"/>
          </a:xfrm>
        </p:spPr>
        <p:txBody>
          <a:bodyPr>
            <a:noAutofit/>
          </a:bodyPr>
          <a:lstStyle/>
          <a:p>
            <a:r>
              <a:rPr lang="en-US" sz="4000" b="1" dirty="0">
                <a:latin typeface="+mn-lt"/>
              </a:rPr>
              <a:t>Indian Army Creates Integrated Battle Groups in Major Military Reform</a:t>
            </a:r>
          </a:p>
        </p:txBody>
      </p:sp>
      <p:sp>
        <p:nvSpPr>
          <p:cNvPr id="3" name="Content Placeholder 2">
            <a:extLst>
              <a:ext uri="{FF2B5EF4-FFF2-40B4-BE49-F238E27FC236}">
                <a16:creationId xmlns:a16="http://schemas.microsoft.com/office/drawing/2014/main" id="{298BDD89-EBA4-3CF1-F9B5-27DC93DD7606}"/>
              </a:ext>
            </a:extLst>
          </p:cNvPr>
          <p:cNvSpPr>
            <a:spLocks noGrp="1"/>
          </p:cNvSpPr>
          <p:nvPr>
            <p:ph idx="1"/>
          </p:nvPr>
        </p:nvSpPr>
        <p:spPr>
          <a:xfrm>
            <a:off x="363935" y="1345312"/>
            <a:ext cx="11666541" cy="3222956"/>
          </a:xfrm>
        </p:spPr>
        <p:txBody>
          <a:bodyPr>
            <a:noAutofit/>
          </a:bodyPr>
          <a:lstStyle/>
          <a:p>
            <a:pPr marL="0" indent="0">
              <a:lnSpc>
                <a:spcPct val="150000"/>
              </a:lnSpc>
              <a:buNone/>
            </a:pPr>
            <a:r>
              <a:rPr lang="en-US" dirty="0"/>
              <a:t>The move is aimed at transforming the Army into a faster, more agile, and technology-driven force capable of responding effectively to future security challenges. The new formations became operational on 1 July 2026 as part of the Army's ongoing modernisation programme.</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D3DFF72B-4E2B-ED1E-BD71-C57801070D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Army">
            <a:extLst>
              <a:ext uri="{FF2B5EF4-FFF2-40B4-BE49-F238E27FC236}">
                <a16:creationId xmlns:a16="http://schemas.microsoft.com/office/drawing/2014/main" id="{5B763190-8C13-F9B8-A5B8-9940A3F38290}"/>
              </a:ext>
            </a:extLst>
          </p:cNvPr>
          <p:cNvPicPr>
            <a:picLocks noChangeAspect="1"/>
          </p:cNvPicPr>
          <p:nvPr/>
        </p:nvPicPr>
        <p:blipFill>
          <a:blip r:embed="rId3"/>
          <a:stretch>
            <a:fillRect/>
          </a:stretch>
        </p:blipFill>
        <p:spPr>
          <a:xfrm>
            <a:off x="589280" y="3817307"/>
            <a:ext cx="3728720" cy="2793672"/>
          </a:xfrm>
          <a:prstGeom prst="rect">
            <a:avLst/>
          </a:prstGeom>
        </p:spPr>
      </p:pic>
    </p:spTree>
    <p:extLst>
      <p:ext uri="{BB962C8B-B14F-4D97-AF65-F5344CB8AC3E}">
        <p14:creationId xmlns:p14="http://schemas.microsoft.com/office/powerpoint/2010/main" val="42088571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A3057-D16A-55F4-FE7D-55B487DA796A}"/>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B4E3A3B8-AF15-24FA-83E6-E9BC603BD3FD}"/>
              </a:ext>
            </a:extLst>
          </p:cNvPr>
          <p:cNvSpPr>
            <a:spLocks noGrp="1"/>
          </p:cNvSpPr>
          <p:nvPr>
            <p:ph type="title"/>
          </p:nvPr>
        </p:nvSpPr>
        <p:spPr>
          <a:xfrm>
            <a:off x="456459" y="257452"/>
            <a:ext cx="11646774" cy="899544"/>
          </a:xfrm>
        </p:spPr>
        <p:txBody>
          <a:bodyPr>
            <a:noAutofit/>
          </a:bodyPr>
          <a:lstStyle/>
          <a:p>
            <a:r>
              <a:rPr lang="en-US" sz="4000" b="1" dirty="0">
                <a:latin typeface="+mn-lt"/>
              </a:rPr>
              <a:t>INS Mahendragiri (F38) belongs to which class of warships?</a:t>
            </a:r>
          </a:p>
        </p:txBody>
      </p:sp>
      <p:sp>
        <p:nvSpPr>
          <p:cNvPr id="1048686" name="Content Placeholder 2">
            <a:extLst>
              <a:ext uri="{FF2B5EF4-FFF2-40B4-BE49-F238E27FC236}">
                <a16:creationId xmlns:a16="http://schemas.microsoft.com/office/drawing/2014/main" id="{A37B6659-2DE0-7E81-BCF3-00CBB50510EC}"/>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Project 15B Destroyer</a:t>
            </a:r>
          </a:p>
          <a:p>
            <a:pPr marL="514350" indent="-514350">
              <a:lnSpc>
                <a:spcPct val="150000"/>
              </a:lnSpc>
              <a:buFont typeface="+mj-lt"/>
              <a:buAutoNum type="alphaUcPeriod"/>
            </a:pPr>
            <a:r>
              <a:rPr lang="en-US" b="1" dirty="0">
                <a:solidFill>
                  <a:srgbClr val="00B050"/>
                </a:solidFill>
              </a:rPr>
              <a:t>Project 17A Stealth Frigate</a:t>
            </a:r>
          </a:p>
          <a:p>
            <a:pPr marL="514350" indent="-514350">
              <a:lnSpc>
                <a:spcPct val="150000"/>
              </a:lnSpc>
              <a:buFont typeface="+mj-lt"/>
              <a:buAutoNum type="alphaUcPeriod"/>
            </a:pPr>
            <a:r>
              <a:rPr lang="en-US" dirty="0"/>
              <a:t>Project 75 Submarine</a:t>
            </a:r>
          </a:p>
          <a:p>
            <a:pPr marL="514350" indent="-514350">
              <a:lnSpc>
                <a:spcPct val="150000"/>
              </a:lnSpc>
              <a:buFont typeface="+mj-lt"/>
              <a:buAutoNum type="alphaUcPeriod"/>
            </a:pPr>
            <a:r>
              <a:rPr lang="en-US" dirty="0"/>
              <a:t>Nilgiri-class Corvette</a:t>
            </a:r>
          </a:p>
        </p:txBody>
      </p:sp>
      <p:pic>
        <p:nvPicPr>
          <p:cNvPr id="6" name="Picture 5" descr="Logo&#10;&#10;Description automatically generated">
            <a:extLst>
              <a:ext uri="{FF2B5EF4-FFF2-40B4-BE49-F238E27FC236}">
                <a16:creationId xmlns:a16="http://schemas.microsoft.com/office/drawing/2014/main" id="{FAFE5DF3-49F1-4C3E-0ED1-23BBE27940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39201228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a:xfrm>
            <a:off x="456459" y="257452"/>
            <a:ext cx="11646774" cy="899544"/>
          </a:xfrm>
        </p:spPr>
        <p:txBody>
          <a:bodyPr>
            <a:noAutofit/>
          </a:bodyPr>
          <a:lstStyle/>
          <a:p>
            <a:r>
              <a:rPr lang="en-US" sz="4000" b="1" dirty="0">
                <a:latin typeface="+mn-lt"/>
              </a:rPr>
              <a:t>INS Mahendragiri has been named after which geographical feature of India?</a:t>
            </a:r>
          </a:p>
        </p:txBody>
      </p:sp>
      <p:sp>
        <p:nvSpPr>
          <p:cNvPr id="1048686" name="Content Placeholder 2"/>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Aravalli Hills</a:t>
            </a:r>
          </a:p>
          <a:p>
            <a:pPr marL="514350" indent="-514350">
              <a:lnSpc>
                <a:spcPct val="150000"/>
              </a:lnSpc>
              <a:buFont typeface="+mj-lt"/>
              <a:buAutoNum type="alphaUcPeriod"/>
            </a:pPr>
            <a:r>
              <a:rPr lang="en-US" dirty="0"/>
              <a:t>Vindhya Range</a:t>
            </a:r>
          </a:p>
          <a:p>
            <a:pPr marL="514350" indent="-514350">
              <a:lnSpc>
                <a:spcPct val="150000"/>
              </a:lnSpc>
              <a:buFont typeface="+mj-lt"/>
              <a:buAutoNum type="alphaUcPeriod"/>
            </a:pPr>
            <a:r>
              <a:rPr lang="en-US" dirty="0"/>
              <a:t>Mahendragiri Mountain Range in the Eastern Ghats</a:t>
            </a:r>
          </a:p>
          <a:p>
            <a:pPr marL="514350" indent="-514350">
              <a:lnSpc>
                <a:spcPct val="150000"/>
              </a:lnSpc>
              <a:buFont typeface="+mj-lt"/>
              <a:buAutoNum type="alphaUcPeriod"/>
            </a:pPr>
            <a:r>
              <a:rPr lang="en-US" dirty="0"/>
              <a:t>Satpura Hills</a:t>
            </a:r>
          </a:p>
        </p:txBody>
      </p:sp>
      <p:pic>
        <p:nvPicPr>
          <p:cNvPr id="6" name="Picture 5" descr="Logo&#10;&#10;Description automatically generated">
            <a:extLst>
              <a:ext uri="{FF2B5EF4-FFF2-40B4-BE49-F238E27FC236}">
                <a16:creationId xmlns:a16="http://schemas.microsoft.com/office/drawing/2014/main" id="{BF651D05-E1D0-4EB2-B25B-B01ECA739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228224338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F05A6-E09F-BE9D-9E1E-F8590F475CC9}"/>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6322C32F-A4B1-B10D-AC7B-F6F387717B9D}"/>
              </a:ext>
            </a:extLst>
          </p:cNvPr>
          <p:cNvSpPr>
            <a:spLocks noGrp="1"/>
          </p:cNvSpPr>
          <p:nvPr>
            <p:ph type="title"/>
          </p:nvPr>
        </p:nvSpPr>
        <p:spPr>
          <a:xfrm>
            <a:off x="456459" y="257452"/>
            <a:ext cx="11646774" cy="899544"/>
          </a:xfrm>
        </p:spPr>
        <p:txBody>
          <a:bodyPr>
            <a:noAutofit/>
          </a:bodyPr>
          <a:lstStyle/>
          <a:p>
            <a:r>
              <a:rPr lang="en-US" sz="4000" b="1" dirty="0">
                <a:latin typeface="+mn-lt"/>
              </a:rPr>
              <a:t>INS Mahendragiri has been named after which geographical feature of India?</a:t>
            </a:r>
          </a:p>
        </p:txBody>
      </p:sp>
      <p:sp>
        <p:nvSpPr>
          <p:cNvPr id="1048686" name="Content Placeholder 2">
            <a:extLst>
              <a:ext uri="{FF2B5EF4-FFF2-40B4-BE49-F238E27FC236}">
                <a16:creationId xmlns:a16="http://schemas.microsoft.com/office/drawing/2014/main" id="{14711F0F-279C-CA8B-CF68-A945B1BF292F}"/>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Aravalli Hills</a:t>
            </a:r>
          </a:p>
          <a:p>
            <a:pPr marL="514350" indent="-514350">
              <a:lnSpc>
                <a:spcPct val="150000"/>
              </a:lnSpc>
              <a:buFont typeface="+mj-lt"/>
              <a:buAutoNum type="alphaUcPeriod"/>
            </a:pPr>
            <a:r>
              <a:rPr lang="en-US" dirty="0"/>
              <a:t>Vindhya Range</a:t>
            </a:r>
          </a:p>
          <a:p>
            <a:pPr marL="514350" indent="-514350">
              <a:lnSpc>
                <a:spcPct val="150000"/>
              </a:lnSpc>
              <a:buFont typeface="+mj-lt"/>
              <a:buAutoNum type="alphaUcPeriod"/>
            </a:pPr>
            <a:r>
              <a:rPr lang="en-US" b="1" dirty="0">
                <a:solidFill>
                  <a:srgbClr val="00B050"/>
                </a:solidFill>
              </a:rPr>
              <a:t>Mahendragiri Mountain Range in the Eastern Ghats</a:t>
            </a:r>
          </a:p>
          <a:p>
            <a:pPr marL="514350" indent="-514350">
              <a:lnSpc>
                <a:spcPct val="150000"/>
              </a:lnSpc>
              <a:buFont typeface="+mj-lt"/>
              <a:buAutoNum type="alphaUcPeriod"/>
            </a:pPr>
            <a:r>
              <a:rPr lang="en-US" dirty="0"/>
              <a:t>Satpura Hills</a:t>
            </a:r>
          </a:p>
        </p:txBody>
      </p:sp>
      <p:pic>
        <p:nvPicPr>
          <p:cNvPr id="6" name="Picture 5" descr="Logo&#10;&#10;Description automatically generated">
            <a:extLst>
              <a:ext uri="{FF2B5EF4-FFF2-40B4-BE49-F238E27FC236}">
                <a16:creationId xmlns:a16="http://schemas.microsoft.com/office/drawing/2014/main" id="{0F7C4D4B-86FB-E6EA-65E8-58F659444B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119508091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a:xfrm>
            <a:off x="456459" y="257452"/>
            <a:ext cx="11646774" cy="899544"/>
          </a:xfrm>
        </p:spPr>
        <p:txBody>
          <a:bodyPr>
            <a:noAutofit/>
          </a:bodyPr>
          <a:lstStyle/>
          <a:p>
            <a:r>
              <a:rPr lang="en-US" sz="4000" b="1" dirty="0">
                <a:latin typeface="+mn-lt"/>
              </a:rPr>
              <a:t>Which organization designed INS Mahendragiri, and which shipyard built it?</a:t>
            </a:r>
          </a:p>
        </p:txBody>
      </p:sp>
      <p:sp>
        <p:nvSpPr>
          <p:cNvPr id="1048686" name="Content Placeholder 2"/>
          <p:cNvSpPr>
            <a:spLocks noGrp="1"/>
          </p:cNvSpPr>
          <p:nvPr>
            <p:ph idx="1"/>
          </p:nvPr>
        </p:nvSpPr>
        <p:spPr>
          <a:xfrm>
            <a:off x="456459" y="1236583"/>
            <a:ext cx="10515600" cy="3522620"/>
          </a:xfrm>
        </p:spPr>
        <p:txBody>
          <a:bodyPr>
            <a:normAutofit lnSpcReduction="10000"/>
          </a:bodyPr>
          <a:lstStyle/>
          <a:p>
            <a:pPr marL="514350" indent="-514350">
              <a:lnSpc>
                <a:spcPct val="150000"/>
              </a:lnSpc>
              <a:buFont typeface="+mj-lt"/>
              <a:buAutoNum type="alphaUcPeriod"/>
            </a:pPr>
            <a:r>
              <a:rPr lang="en-US" dirty="0"/>
              <a:t>DRDO and Cochin Shipyard Limited</a:t>
            </a:r>
          </a:p>
          <a:p>
            <a:pPr marL="514350" indent="-514350">
              <a:lnSpc>
                <a:spcPct val="150000"/>
              </a:lnSpc>
              <a:buFont typeface="+mj-lt"/>
              <a:buAutoNum type="alphaUcPeriod"/>
            </a:pPr>
            <a:r>
              <a:rPr lang="en-US" dirty="0"/>
              <a:t>Warship Design Bureau (Indian Navy) and Mazagon Dock Shipbuilders Limited</a:t>
            </a:r>
          </a:p>
          <a:p>
            <a:pPr marL="514350" indent="-514350">
              <a:lnSpc>
                <a:spcPct val="150000"/>
              </a:lnSpc>
              <a:buFont typeface="+mj-lt"/>
              <a:buAutoNum type="alphaUcPeriod"/>
            </a:pPr>
            <a:r>
              <a:rPr lang="en-US" dirty="0"/>
              <a:t>HAL and Garden Reach Shipbuilders &amp; Engineers</a:t>
            </a:r>
          </a:p>
          <a:p>
            <a:pPr marL="514350" indent="-514350">
              <a:lnSpc>
                <a:spcPct val="150000"/>
              </a:lnSpc>
              <a:buFont typeface="+mj-lt"/>
              <a:buAutoNum type="alphaUcPeriod"/>
            </a:pPr>
            <a:r>
              <a:rPr lang="en-US" dirty="0"/>
              <a:t>Bharat Electronics Limited and Goa Shipyard Limited</a:t>
            </a:r>
          </a:p>
        </p:txBody>
      </p:sp>
      <p:pic>
        <p:nvPicPr>
          <p:cNvPr id="6" name="Picture 5" descr="Logo&#10;&#10;Description automatically generated">
            <a:extLst>
              <a:ext uri="{FF2B5EF4-FFF2-40B4-BE49-F238E27FC236}">
                <a16:creationId xmlns:a16="http://schemas.microsoft.com/office/drawing/2014/main" id="{BF651D05-E1D0-4EB2-B25B-B01ECA739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211032787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A7A93-BA67-58CE-9F06-85A47CEAB47A}"/>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F8CE54E6-DBC7-994B-E851-2019DCDC2FE6}"/>
              </a:ext>
            </a:extLst>
          </p:cNvPr>
          <p:cNvSpPr>
            <a:spLocks noGrp="1"/>
          </p:cNvSpPr>
          <p:nvPr>
            <p:ph type="title"/>
          </p:nvPr>
        </p:nvSpPr>
        <p:spPr>
          <a:xfrm>
            <a:off x="456459" y="257452"/>
            <a:ext cx="11646774" cy="899544"/>
          </a:xfrm>
        </p:spPr>
        <p:txBody>
          <a:bodyPr>
            <a:noAutofit/>
          </a:bodyPr>
          <a:lstStyle/>
          <a:p>
            <a:r>
              <a:rPr lang="en-US" sz="4000" b="1" dirty="0">
                <a:latin typeface="+mn-lt"/>
              </a:rPr>
              <a:t>Which organization designed INS Mahendragiri, and which shipyard built it?</a:t>
            </a:r>
          </a:p>
        </p:txBody>
      </p:sp>
      <p:sp>
        <p:nvSpPr>
          <p:cNvPr id="1048686" name="Content Placeholder 2">
            <a:extLst>
              <a:ext uri="{FF2B5EF4-FFF2-40B4-BE49-F238E27FC236}">
                <a16:creationId xmlns:a16="http://schemas.microsoft.com/office/drawing/2014/main" id="{1ACF468D-73D7-88A2-B00E-D75042A1818D}"/>
              </a:ext>
            </a:extLst>
          </p:cNvPr>
          <p:cNvSpPr>
            <a:spLocks noGrp="1"/>
          </p:cNvSpPr>
          <p:nvPr>
            <p:ph idx="1"/>
          </p:nvPr>
        </p:nvSpPr>
        <p:spPr>
          <a:xfrm>
            <a:off x="456459" y="1236583"/>
            <a:ext cx="10515600" cy="3522620"/>
          </a:xfrm>
        </p:spPr>
        <p:txBody>
          <a:bodyPr>
            <a:normAutofit lnSpcReduction="10000"/>
          </a:bodyPr>
          <a:lstStyle/>
          <a:p>
            <a:pPr marL="514350" indent="-514350">
              <a:lnSpc>
                <a:spcPct val="150000"/>
              </a:lnSpc>
              <a:buFont typeface="+mj-lt"/>
              <a:buAutoNum type="alphaUcPeriod"/>
            </a:pPr>
            <a:r>
              <a:rPr lang="en-US" dirty="0"/>
              <a:t>DRDO and Cochin Shipyard Limited</a:t>
            </a:r>
          </a:p>
          <a:p>
            <a:pPr marL="514350" indent="-514350">
              <a:lnSpc>
                <a:spcPct val="150000"/>
              </a:lnSpc>
              <a:buFont typeface="+mj-lt"/>
              <a:buAutoNum type="alphaUcPeriod"/>
            </a:pPr>
            <a:r>
              <a:rPr lang="en-US" b="1" dirty="0">
                <a:solidFill>
                  <a:srgbClr val="00B050"/>
                </a:solidFill>
              </a:rPr>
              <a:t>Warship Design Bureau (Indian Navy) and Mazagon Dock Shipbuilders Limited</a:t>
            </a:r>
          </a:p>
          <a:p>
            <a:pPr marL="514350" indent="-514350">
              <a:lnSpc>
                <a:spcPct val="150000"/>
              </a:lnSpc>
              <a:buFont typeface="+mj-lt"/>
              <a:buAutoNum type="alphaUcPeriod"/>
            </a:pPr>
            <a:r>
              <a:rPr lang="en-US" dirty="0"/>
              <a:t>HAL and Garden Reach Shipbuilders &amp; Engineers</a:t>
            </a:r>
          </a:p>
          <a:p>
            <a:pPr marL="514350" indent="-514350">
              <a:lnSpc>
                <a:spcPct val="150000"/>
              </a:lnSpc>
              <a:buFont typeface="+mj-lt"/>
              <a:buAutoNum type="alphaUcPeriod"/>
            </a:pPr>
            <a:r>
              <a:rPr lang="en-US" dirty="0"/>
              <a:t>Bharat Electronics Limited and Goa Shipyard Limited</a:t>
            </a:r>
          </a:p>
        </p:txBody>
      </p:sp>
      <p:pic>
        <p:nvPicPr>
          <p:cNvPr id="6" name="Picture 5" descr="Logo&#10;&#10;Description automatically generated">
            <a:extLst>
              <a:ext uri="{FF2B5EF4-FFF2-40B4-BE49-F238E27FC236}">
                <a16:creationId xmlns:a16="http://schemas.microsoft.com/office/drawing/2014/main" id="{EE5D8407-B3F8-9794-41BF-8057878BFC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246537448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a:xfrm>
            <a:off x="456459" y="257452"/>
            <a:ext cx="11646774" cy="899544"/>
          </a:xfrm>
        </p:spPr>
        <p:txBody>
          <a:bodyPr>
            <a:noAutofit/>
          </a:bodyPr>
          <a:lstStyle/>
          <a:p>
            <a:r>
              <a:rPr lang="en-US" sz="4000" b="1" dirty="0">
                <a:latin typeface="+mn-lt"/>
              </a:rPr>
              <a:t>The Astra missile is primarily classified as a:</a:t>
            </a:r>
          </a:p>
        </p:txBody>
      </p:sp>
      <p:sp>
        <p:nvSpPr>
          <p:cNvPr id="1048686" name="Content Placeholder 2"/>
          <p:cNvSpPr>
            <a:spLocks noGrp="1"/>
          </p:cNvSpPr>
          <p:nvPr>
            <p:ph idx="1"/>
          </p:nvPr>
        </p:nvSpPr>
        <p:spPr>
          <a:xfrm>
            <a:off x="456459" y="1264575"/>
            <a:ext cx="10515600" cy="3522620"/>
          </a:xfrm>
        </p:spPr>
        <p:txBody>
          <a:bodyPr>
            <a:normAutofit/>
          </a:bodyPr>
          <a:lstStyle/>
          <a:p>
            <a:pPr marL="514350" indent="-514350">
              <a:lnSpc>
                <a:spcPct val="150000"/>
              </a:lnSpc>
              <a:buFont typeface="+mj-lt"/>
              <a:buAutoNum type="alphaUcPeriod"/>
            </a:pPr>
            <a:r>
              <a:rPr lang="en-US" dirty="0"/>
              <a:t>Ballistic Missile</a:t>
            </a:r>
          </a:p>
          <a:p>
            <a:pPr marL="514350" indent="-514350">
              <a:lnSpc>
                <a:spcPct val="150000"/>
              </a:lnSpc>
              <a:buFont typeface="+mj-lt"/>
              <a:buAutoNum type="alphaUcPeriod"/>
            </a:pPr>
            <a:r>
              <a:rPr lang="en-US" dirty="0"/>
              <a:t>Cruise Missile</a:t>
            </a:r>
          </a:p>
          <a:p>
            <a:pPr marL="514350" indent="-514350">
              <a:lnSpc>
                <a:spcPct val="150000"/>
              </a:lnSpc>
              <a:buFont typeface="+mj-lt"/>
              <a:buAutoNum type="alphaUcPeriod"/>
            </a:pPr>
            <a:r>
              <a:rPr lang="en-US" dirty="0"/>
              <a:t>Surface-to-Air Missile</a:t>
            </a:r>
          </a:p>
          <a:p>
            <a:pPr marL="514350" indent="-514350">
              <a:lnSpc>
                <a:spcPct val="150000"/>
              </a:lnSpc>
              <a:buFont typeface="+mj-lt"/>
              <a:buAutoNum type="alphaUcPeriod"/>
            </a:pPr>
            <a:r>
              <a:rPr lang="en-US" dirty="0"/>
              <a:t>Beyond Visual Range Air-to-Air Missile (BVRAAM)</a:t>
            </a:r>
          </a:p>
        </p:txBody>
      </p:sp>
      <p:pic>
        <p:nvPicPr>
          <p:cNvPr id="6" name="Picture 5" descr="Logo&#10;&#10;Description automatically generated">
            <a:extLst>
              <a:ext uri="{FF2B5EF4-FFF2-40B4-BE49-F238E27FC236}">
                <a16:creationId xmlns:a16="http://schemas.microsoft.com/office/drawing/2014/main" id="{BF651D05-E1D0-4EB2-B25B-B01ECA739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426495874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02BA3-DFF9-BD95-EDA0-26BD98C1AB8A}"/>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EDFA4A2D-988D-2458-CE60-82E84B6F92A1}"/>
              </a:ext>
            </a:extLst>
          </p:cNvPr>
          <p:cNvSpPr>
            <a:spLocks noGrp="1"/>
          </p:cNvSpPr>
          <p:nvPr>
            <p:ph type="title"/>
          </p:nvPr>
        </p:nvSpPr>
        <p:spPr>
          <a:xfrm>
            <a:off x="456459" y="257452"/>
            <a:ext cx="11646774" cy="899544"/>
          </a:xfrm>
        </p:spPr>
        <p:txBody>
          <a:bodyPr>
            <a:noAutofit/>
          </a:bodyPr>
          <a:lstStyle/>
          <a:p>
            <a:r>
              <a:rPr lang="en-US" sz="4000" b="1" dirty="0">
                <a:latin typeface="+mn-lt"/>
              </a:rPr>
              <a:t>The Astra missile is primarily classified as a:</a:t>
            </a:r>
          </a:p>
        </p:txBody>
      </p:sp>
      <p:sp>
        <p:nvSpPr>
          <p:cNvPr id="1048686" name="Content Placeholder 2">
            <a:extLst>
              <a:ext uri="{FF2B5EF4-FFF2-40B4-BE49-F238E27FC236}">
                <a16:creationId xmlns:a16="http://schemas.microsoft.com/office/drawing/2014/main" id="{24BA2E21-BFD1-2B66-FF57-11BE3CDB6B66}"/>
              </a:ext>
            </a:extLst>
          </p:cNvPr>
          <p:cNvSpPr>
            <a:spLocks noGrp="1"/>
          </p:cNvSpPr>
          <p:nvPr>
            <p:ph idx="1"/>
          </p:nvPr>
        </p:nvSpPr>
        <p:spPr>
          <a:xfrm>
            <a:off x="456459" y="1264575"/>
            <a:ext cx="10515600" cy="3522620"/>
          </a:xfrm>
        </p:spPr>
        <p:txBody>
          <a:bodyPr>
            <a:normAutofit/>
          </a:bodyPr>
          <a:lstStyle/>
          <a:p>
            <a:pPr marL="514350" indent="-514350">
              <a:lnSpc>
                <a:spcPct val="150000"/>
              </a:lnSpc>
              <a:buFont typeface="+mj-lt"/>
              <a:buAutoNum type="alphaUcPeriod"/>
            </a:pPr>
            <a:r>
              <a:rPr lang="en-US" dirty="0"/>
              <a:t>Ballistic Missile</a:t>
            </a:r>
          </a:p>
          <a:p>
            <a:pPr marL="514350" indent="-514350">
              <a:lnSpc>
                <a:spcPct val="150000"/>
              </a:lnSpc>
              <a:buFont typeface="+mj-lt"/>
              <a:buAutoNum type="alphaUcPeriod"/>
            </a:pPr>
            <a:r>
              <a:rPr lang="en-US" dirty="0"/>
              <a:t>Cruise Missile</a:t>
            </a:r>
          </a:p>
          <a:p>
            <a:pPr marL="514350" indent="-514350">
              <a:lnSpc>
                <a:spcPct val="150000"/>
              </a:lnSpc>
              <a:buFont typeface="+mj-lt"/>
              <a:buAutoNum type="alphaUcPeriod"/>
            </a:pPr>
            <a:r>
              <a:rPr lang="en-US" dirty="0"/>
              <a:t>Surface-to-Air Missile</a:t>
            </a:r>
          </a:p>
          <a:p>
            <a:pPr marL="514350" indent="-514350">
              <a:lnSpc>
                <a:spcPct val="150000"/>
              </a:lnSpc>
              <a:buFont typeface="+mj-lt"/>
              <a:buAutoNum type="alphaUcPeriod"/>
            </a:pPr>
            <a:r>
              <a:rPr lang="en-US" b="1" dirty="0">
                <a:solidFill>
                  <a:srgbClr val="00B050"/>
                </a:solidFill>
              </a:rPr>
              <a:t>Beyond Visual Range Air-to-Air Missile (BVRAAM)</a:t>
            </a:r>
          </a:p>
        </p:txBody>
      </p:sp>
      <p:pic>
        <p:nvPicPr>
          <p:cNvPr id="6" name="Picture 5" descr="Logo&#10;&#10;Description automatically generated">
            <a:extLst>
              <a:ext uri="{FF2B5EF4-FFF2-40B4-BE49-F238E27FC236}">
                <a16:creationId xmlns:a16="http://schemas.microsoft.com/office/drawing/2014/main" id="{ED80479F-ABE7-9E6E-1581-733DD7C8ED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408731940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a:xfrm>
            <a:off x="456459" y="257452"/>
            <a:ext cx="11646774" cy="899544"/>
          </a:xfrm>
        </p:spPr>
        <p:txBody>
          <a:bodyPr>
            <a:noAutofit/>
          </a:bodyPr>
          <a:lstStyle/>
          <a:p>
            <a:r>
              <a:rPr lang="en-US" sz="4000" b="1" dirty="0">
                <a:latin typeface="+mn-lt"/>
              </a:rPr>
              <a:t>India and France launched their first Joint Working Group (JWG) on which strategic sector?</a:t>
            </a:r>
          </a:p>
        </p:txBody>
      </p:sp>
      <p:sp>
        <p:nvSpPr>
          <p:cNvPr id="1048686" name="Content Placeholder 2"/>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Artificial Intelligence</a:t>
            </a:r>
          </a:p>
          <a:p>
            <a:pPr marL="514350" indent="-514350">
              <a:lnSpc>
                <a:spcPct val="150000"/>
              </a:lnSpc>
              <a:buFont typeface="+mj-lt"/>
              <a:buAutoNum type="alphaUcPeriod"/>
            </a:pPr>
            <a:r>
              <a:rPr lang="en-US" dirty="0"/>
              <a:t>Space Technology</a:t>
            </a:r>
          </a:p>
          <a:p>
            <a:pPr marL="514350" indent="-514350">
              <a:lnSpc>
                <a:spcPct val="150000"/>
              </a:lnSpc>
              <a:buFont typeface="+mj-lt"/>
              <a:buAutoNum type="alphaUcPeriod"/>
            </a:pPr>
            <a:r>
              <a:rPr lang="en-US" dirty="0"/>
              <a:t>Nuclear Energy</a:t>
            </a:r>
          </a:p>
          <a:p>
            <a:pPr marL="514350" indent="-514350">
              <a:lnSpc>
                <a:spcPct val="150000"/>
              </a:lnSpc>
              <a:buFont typeface="+mj-lt"/>
              <a:buAutoNum type="alphaUcPeriod"/>
            </a:pPr>
            <a:r>
              <a:rPr lang="en-US" dirty="0"/>
              <a:t>Critical Minerals</a:t>
            </a:r>
          </a:p>
        </p:txBody>
      </p:sp>
      <p:pic>
        <p:nvPicPr>
          <p:cNvPr id="6" name="Picture 5" descr="Logo&#10;&#10;Description automatically generated">
            <a:extLst>
              <a:ext uri="{FF2B5EF4-FFF2-40B4-BE49-F238E27FC236}">
                <a16:creationId xmlns:a16="http://schemas.microsoft.com/office/drawing/2014/main" id="{BF651D05-E1D0-4EB2-B25B-B01ECA739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15170382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2E162-F9EA-4C3E-1444-7614661FDD97}"/>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9C0B50D0-BF0D-DE49-540B-211E63C37B52}"/>
              </a:ext>
            </a:extLst>
          </p:cNvPr>
          <p:cNvSpPr>
            <a:spLocks noGrp="1"/>
          </p:cNvSpPr>
          <p:nvPr>
            <p:ph type="title"/>
          </p:nvPr>
        </p:nvSpPr>
        <p:spPr>
          <a:xfrm>
            <a:off x="456459" y="257452"/>
            <a:ext cx="11646774" cy="899544"/>
          </a:xfrm>
        </p:spPr>
        <p:txBody>
          <a:bodyPr>
            <a:noAutofit/>
          </a:bodyPr>
          <a:lstStyle/>
          <a:p>
            <a:r>
              <a:rPr lang="en-US" sz="4000" b="1" dirty="0">
                <a:latin typeface="+mn-lt"/>
              </a:rPr>
              <a:t>India and France launched their first Joint Working Group (JWG) on which strategic sector?</a:t>
            </a:r>
          </a:p>
        </p:txBody>
      </p:sp>
      <p:sp>
        <p:nvSpPr>
          <p:cNvPr id="1048686" name="Content Placeholder 2">
            <a:extLst>
              <a:ext uri="{FF2B5EF4-FFF2-40B4-BE49-F238E27FC236}">
                <a16:creationId xmlns:a16="http://schemas.microsoft.com/office/drawing/2014/main" id="{296841FE-5C61-53B6-34D0-00CEED69D0C4}"/>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Artificial Intelligence</a:t>
            </a:r>
          </a:p>
          <a:p>
            <a:pPr marL="514350" indent="-514350">
              <a:lnSpc>
                <a:spcPct val="150000"/>
              </a:lnSpc>
              <a:buFont typeface="+mj-lt"/>
              <a:buAutoNum type="alphaUcPeriod"/>
            </a:pPr>
            <a:r>
              <a:rPr lang="en-US" dirty="0"/>
              <a:t>Space Technology</a:t>
            </a:r>
          </a:p>
          <a:p>
            <a:pPr marL="514350" indent="-514350">
              <a:lnSpc>
                <a:spcPct val="150000"/>
              </a:lnSpc>
              <a:buFont typeface="+mj-lt"/>
              <a:buAutoNum type="alphaUcPeriod"/>
            </a:pPr>
            <a:r>
              <a:rPr lang="en-US" dirty="0"/>
              <a:t>Nuclear Energy</a:t>
            </a:r>
          </a:p>
          <a:p>
            <a:pPr marL="514350" indent="-514350">
              <a:lnSpc>
                <a:spcPct val="150000"/>
              </a:lnSpc>
              <a:buFont typeface="+mj-lt"/>
              <a:buAutoNum type="alphaUcPeriod"/>
            </a:pPr>
            <a:r>
              <a:rPr lang="en-US" b="1" dirty="0">
                <a:solidFill>
                  <a:srgbClr val="00B050"/>
                </a:solidFill>
              </a:rPr>
              <a:t>Critical Minerals</a:t>
            </a:r>
          </a:p>
        </p:txBody>
      </p:sp>
      <p:pic>
        <p:nvPicPr>
          <p:cNvPr id="6" name="Picture 5" descr="Logo&#10;&#10;Description automatically generated">
            <a:extLst>
              <a:ext uri="{FF2B5EF4-FFF2-40B4-BE49-F238E27FC236}">
                <a16:creationId xmlns:a16="http://schemas.microsoft.com/office/drawing/2014/main" id="{1712EEAB-8BC7-9EE4-0EB8-847D3CD17F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202273617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a:xfrm>
            <a:off x="456459" y="257452"/>
            <a:ext cx="11646774" cy="899544"/>
          </a:xfrm>
        </p:spPr>
        <p:txBody>
          <a:bodyPr>
            <a:noAutofit/>
          </a:bodyPr>
          <a:lstStyle/>
          <a:p>
            <a:r>
              <a:rPr lang="en-US" sz="4000" b="1" dirty="0">
                <a:latin typeface="+mn-lt"/>
              </a:rPr>
              <a:t>Which of the following is NOT generally considered a critical mineral?</a:t>
            </a:r>
          </a:p>
        </p:txBody>
      </p:sp>
      <p:sp>
        <p:nvSpPr>
          <p:cNvPr id="1048686" name="Content Placeholder 2"/>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Lithium</a:t>
            </a:r>
          </a:p>
          <a:p>
            <a:pPr marL="514350" indent="-514350">
              <a:lnSpc>
                <a:spcPct val="150000"/>
              </a:lnSpc>
              <a:buFont typeface="+mj-lt"/>
              <a:buAutoNum type="alphaUcPeriod"/>
            </a:pPr>
            <a:r>
              <a:rPr lang="en-US" dirty="0"/>
              <a:t>Cobalt</a:t>
            </a:r>
          </a:p>
          <a:p>
            <a:pPr marL="514350" indent="-514350">
              <a:lnSpc>
                <a:spcPct val="150000"/>
              </a:lnSpc>
              <a:buFont typeface="+mj-lt"/>
              <a:buAutoNum type="alphaUcPeriod"/>
            </a:pPr>
            <a:r>
              <a:rPr lang="en-US" dirty="0"/>
              <a:t>Graphite</a:t>
            </a:r>
          </a:p>
          <a:p>
            <a:pPr marL="514350" indent="-514350">
              <a:lnSpc>
                <a:spcPct val="150000"/>
              </a:lnSpc>
              <a:buFont typeface="+mj-lt"/>
              <a:buAutoNum type="alphaUcPeriod"/>
            </a:pPr>
            <a:r>
              <a:rPr lang="en-US" dirty="0"/>
              <a:t>Limestone</a:t>
            </a:r>
          </a:p>
        </p:txBody>
      </p:sp>
      <p:pic>
        <p:nvPicPr>
          <p:cNvPr id="6" name="Picture 5" descr="Logo&#10;&#10;Description automatically generated">
            <a:extLst>
              <a:ext uri="{FF2B5EF4-FFF2-40B4-BE49-F238E27FC236}">
                <a16:creationId xmlns:a16="http://schemas.microsoft.com/office/drawing/2014/main" id="{BF651D05-E1D0-4EB2-B25B-B01ECA739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4225603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75E67-2DC0-8F1B-640F-808996D426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041B8E-60D0-E7EC-F761-ADF4D4EAC820}"/>
              </a:ext>
            </a:extLst>
          </p:cNvPr>
          <p:cNvSpPr>
            <a:spLocks noGrp="1"/>
          </p:cNvSpPr>
          <p:nvPr>
            <p:ph type="title"/>
          </p:nvPr>
        </p:nvSpPr>
        <p:spPr>
          <a:xfrm>
            <a:off x="323295" y="350150"/>
            <a:ext cx="11217676" cy="919849"/>
          </a:xfrm>
        </p:spPr>
        <p:txBody>
          <a:bodyPr>
            <a:noAutofit/>
          </a:bodyPr>
          <a:lstStyle/>
          <a:p>
            <a:r>
              <a:rPr lang="en-US" sz="4000" b="1" dirty="0">
                <a:latin typeface="+mn-lt"/>
              </a:rPr>
              <a:t>Indian Army Creates Integrated Battle Groups in Major Military Reform</a:t>
            </a:r>
          </a:p>
        </p:txBody>
      </p:sp>
      <p:sp>
        <p:nvSpPr>
          <p:cNvPr id="3" name="Content Placeholder 2">
            <a:extLst>
              <a:ext uri="{FF2B5EF4-FFF2-40B4-BE49-F238E27FC236}">
                <a16:creationId xmlns:a16="http://schemas.microsoft.com/office/drawing/2014/main" id="{70D8DBC5-4189-CCC4-42E4-FA7B31978490}"/>
              </a:ext>
            </a:extLst>
          </p:cNvPr>
          <p:cNvSpPr>
            <a:spLocks noGrp="1"/>
          </p:cNvSpPr>
          <p:nvPr>
            <p:ph idx="1"/>
          </p:nvPr>
        </p:nvSpPr>
        <p:spPr>
          <a:xfrm>
            <a:off x="363935" y="1345312"/>
            <a:ext cx="11666541" cy="3222956"/>
          </a:xfrm>
        </p:spPr>
        <p:txBody>
          <a:bodyPr>
            <a:noAutofit/>
          </a:bodyPr>
          <a:lstStyle/>
          <a:p>
            <a:pPr marL="0" indent="0">
              <a:lnSpc>
                <a:spcPct val="150000"/>
              </a:lnSpc>
              <a:buNone/>
            </a:pPr>
            <a:r>
              <a:rPr lang="en-US" dirty="0"/>
              <a:t>The first phase of the reform has been implemented under the XVII Mountain Strike Corps, headquartered at </a:t>
            </a:r>
            <a:r>
              <a:rPr lang="en-US" dirty="0" err="1"/>
              <a:t>Panagarh</a:t>
            </a:r>
            <a:r>
              <a:rPr lang="en-US" dirty="0"/>
              <a:t> in West Bengal. This corps is primarily responsible for operations along India's northern border with China.</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06977665-03C2-E23E-D9C5-2B0D197859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Army">
            <a:extLst>
              <a:ext uri="{FF2B5EF4-FFF2-40B4-BE49-F238E27FC236}">
                <a16:creationId xmlns:a16="http://schemas.microsoft.com/office/drawing/2014/main" id="{7E5A26AB-1FD1-9333-3B3E-81635720FBB1}"/>
              </a:ext>
            </a:extLst>
          </p:cNvPr>
          <p:cNvPicPr>
            <a:picLocks noChangeAspect="1"/>
          </p:cNvPicPr>
          <p:nvPr/>
        </p:nvPicPr>
        <p:blipFill>
          <a:blip r:embed="rId3"/>
          <a:stretch>
            <a:fillRect/>
          </a:stretch>
        </p:blipFill>
        <p:spPr>
          <a:xfrm>
            <a:off x="589280" y="3817307"/>
            <a:ext cx="3728720" cy="2793672"/>
          </a:xfrm>
          <a:prstGeom prst="rect">
            <a:avLst/>
          </a:prstGeom>
        </p:spPr>
      </p:pic>
    </p:spTree>
    <p:extLst>
      <p:ext uri="{BB962C8B-B14F-4D97-AF65-F5344CB8AC3E}">
        <p14:creationId xmlns:p14="http://schemas.microsoft.com/office/powerpoint/2010/main" val="389368669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0776F-206F-B3DA-0E23-EBB3E5F61269}"/>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09DC0E0E-633B-C841-6046-80BFB34E4B90}"/>
              </a:ext>
            </a:extLst>
          </p:cNvPr>
          <p:cNvSpPr>
            <a:spLocks noGrp="1"/>
          </p:cNvSpPr>
          <p:nvPr>
            <p:ph type="title"/>
          </p:nvPr>
        </p:nvSpPr>
        <p:spPr>
          <a:xfrm>
            <a:off x="456459" y="257452"/>
            <a:ext cx="11646774" cy="899544"/>
          </a:xfrm>
        </p:spPr>
        <p:txBody>
          <a:bodyPr>
            <a:noAutofit/>
          </a:bodyPr>
          <a:lstStyle/>
          <a:p>
            <a:r>
              <a:rPr lang="en-US" sz="4000" b="1" dirty="0">
                <a:latin typeface="+mn-lt"/>
              </a:rPr>
              <a:t>Which of the following is NOT generally considered a critical mineral?</a:t>
            </a:r>
          </a:p>
        </p:txBody>
      </p:sp>
      <p:sp>
        <p:nvSpPr>
          <p:cNvPr id="1048686" name="Content Placeholder 2">
            <a:extLst>
              <a:ext uri="{FF2B5EF4-FFF2-40B4-BE49-F238E27FC236}">
                <a16:creationId xmlns:a16="http://schemas.microsoft.com/office/drawing/2014/main" id="{98644385-97D5-7A0D-4C19-9F825755DF55}"/>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Lithium</a:t>
            </a:r>
          </a:p>
          <a:p>
            <a:pPr marL="514350" indent="-514350">
              <a:lnSpc>
                <a:spcPct val="150000"/>
              </a:lnSpc>
              <a:buFont typeface="+mj-lt"/>
              <a:buAutoNum type="alphaUcPeriod"/>
            </a:pPr>
            <a:r>
              <a:rPr lang="en-US" dirty="0"/>
              <a:t>Cobalt</a:t>
            </a:r>
          </a:p>
          <a:p>
            <a:pPr marL="514350" indent="-514350">
              <a:lnSpc>
                <a:spcPct val="150000"/>
              </a:lnSpc>
              <a:buFont typeface="+mj-lt"/>
              <a:buAutoNum type="alphaUcPeriod"/>
            </a:pPr>
            <a:r>
              <a:rPr lang="en-US" dirty="0"/>
              <a:t>Graphite</a:t>
            </a:r>
          </a:p>
          <a:p>
            <a:pPr marL="514350" indent="-514350">
              <a:lnSpc>
                <a:spcPct val="150000"/>
              </a:lnSpc>
              <a:buFont typeface="+mj-lt"/>
              <a:buAutoNum type="alphaUcPeriod"/>
            </a:pPr>
            <a:r>
              <a:rPr lang="en-US" b="1" dirty="0">
                <a:solidFill>
                  <a:srgbClr val="00B050"/>
                </a:solidFill>
              </a:rPr>
              <a:t>Limestone</a:t>
            </a:r>
          </a:p>
        </p:txBody>
      </p:sp>
      <p:pic>
        <p:nvPicPr>
          <p:cNvPr id="6" name="Picture 5" descr="Logo&#10;&#10;Description automatically generated">
            <a:extLst>
              <a:ext uri="{FF2B5EF4-FFF2-40B4-BE49-F238E27FC236}">
                <a16:creationId xmlns:a16="http://schemas.microsoft.com/office/drawing/2014/main" id="{FD0F9A7F-D7A9-28ED-2D43-9C199B1033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426521475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22F1B-4E79-E7D4-A0F8-A1C01DFCD9A1}"/>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A933269F-50B2-285C-F586-482B96B86282}"/>
              </a:ext>
            </a:extLst>
          </p:cNvPr>
          <p:cNvSpPr>
            <a:spLocks noGrp="1"/>
          </p:cNvSpPr>
          <p:nvPr>
            <p:ph type="title"/>
          </p:nvPr>
        </p:nvSpPr>
        <p:spPr>
          <a:xfrm>
            <a:off x="456459" y="257452"/>
            <a:ext cx="11646774" cy="899544"/>
          </a:xfrm>
        </p:spPr>
        <p:txBody>
          <a:bodyPr>
            <a:noAutofit/>
          </a:bodyPr>
          <a:lstStyle/>
          <a:p>
            <a:r>
              <a:rPr lang="en-US" sz="4000" b="1" dirty="0">
                <a:latin typeface="+mn-lt"/>
              </a:rPr>
              <a:t>Ugram assault rifle has been jointly developed by DRDO's ARDE and which private company?</a:t>
            </a:r>
          </a:p>
        </p:txBody>
      </p:sp>
      <p:sp>
        <p:nvSpPr>
          <p:cNvPr id="1048686" name="Content Placeholder 2">
            <a:extLst>
              <a:ext uri="{FF2B5EF4-FFF2-40B4-BE49-F238E27FC236}">
                <a16:creationId xmlns:a16="http://schemas.microsoft.com/office/drawing/2014/main" id="{AD0AADE4-FF47-D14B-D20A-37606BA5CEE0}"/>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Tata Advanced Systems</a:t>
            </a:r>
          </a:p>
          <a:p>
            <a:pPr marL="514350" indent="-514350">
              <a:lnSpc>
                <a:spcPct val="150000"/>
              </a:lnSpc>
              <a:buFont typeface="+mj-lt"/>
              <a:buAutoNum type="alphaUcPeriod"/>
            </a:pPr>
            <a:r>
              <a:rPr lang="en-US" dirty="0"/>
              <a:t>Bharat Forge</a:t>
            </a:r>
          </a:p>
          <a:p>
            <a:pPr marL="514350" indent="-514350">
              <a:lnSpc>
                <a:spcPct val="150000"/>
              </a:lnSpc>
              <a:buFont typeface="+mj-lt"/>
              <a:buAutoNum type="alphaUcPeriod"/>
            </a:pPr>
            <a:r>
              <a:rPr lang="en-US" dirty="0"/>
              <a:t>Adani Defence</a:t>
            </a:r>
          </a:p>
          <a:p>
            <a:pPr marL="514350" indent="-514350">
              <a:lnSpc>
                <a:spcPct val="150000"/>
              </a:lnSpc>
              <a:buFont typeface="+mj-lt"/>
              <a:buAutoNum type="alphaUcPeriod"/>
            </a:pPr>
            <a:r>
              <a:rPr lang="en-US" dirty="0"/>
              <a:t>Dvipa Defence India Private Limited</a:t>
            </a:r>
          </a:p>
        </p:txBody>
      </p:sp>
      <p:pic>
        <p:nvPicPr>
          <p:cNvPr id="6" name="Picture 5" descr="Logo&#10;&#10;Description automatically generated">
            <a:extLst>
              <a:ext uri="{FF2B5EF4-FFF2-40B4-BE49-F238E27FC236}">
                <a16:creationId xmlns:a16="http://schemas.microsoft.com/office/drawing/2014/main" id="{B0EEC882-0AEC-F310-06E8-277F1DB969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106205960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5CD75-0E4E-26B0-524C-05F26ED5CDE7}"/>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1572B479-11C0-09A6-4061-39CF192CA458}"/>
              </a:ext>
            </a:extLst>
          </p:cNvPr>
          <p:cNvSpPr>
            <a:spLocks noGrp="1"/>
          </p:cNvSpPr>
          <p:nvPr>
            <p:ph type="title"/>
          </p:nvPr>
        </p:nvSpPr>
        <p:spPr>
          <a:xfrm>
            <a:off x="456459" y="257452"/>
            <a:ext cx="11646774" cy="899544"/>
          </a:xfrm>
        </p:spPr>
        <p:txBody>
          <a:bodyPr>
            <a:noAutofit/>
          </a:bodyPr>
          <a:lstStyle/>
          <a:p>
            <a:r>
              <a:rPr lang="en-US" sz="4000" b="1" dirty="0">
                <a:latin typeface="+mn-lt"/>
              </a:rPr>
              <a:t>Ugram assault rifle has been jointly developed by DRDO's ARDE and which private company?</a:t>
            </a:r>
          </a:p>
        </p:txBody>
      </p:sp>
      <p:sp>
        <p:nvSpPr>
          <p:cNvPr id="1048686" name="Content Placeholder 2">
            <a:extLst>
              <a:ext uri="{FF2B5EF4-FFF2-40B4-BE49-F238E27FC236}">
                <a16:creationId xmlns:a16="http://schemas.microsoft.com/office/drawing/2014/main" id="{FF7154F5-1CDF-31D9-60B3-2DFB86E39C8E}"/>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Tata Advanced Systems</a:t>
            </a:r>
          </a:p>
          <a:p>
            <a:pPr marL="514350" indent="-514350">
              <a:lnSpc>
                <a:spcPct val="150000"/>
              </a:lnSpc>
              <a:buFont typeface="+mj-lt"/>
              <a:buAutoNum type="alphaUcPeriod"/>
            </a:pPr>
            <a:r>
              <a:rPr lang="en-US" dirty="0"/>
              <a:t>Bharat Forge</a:t>
            </a:r>
          </a:p>
          <a:p>
            <a:pPr marL="514350" indent="-514350">
              <a:lnSpc>
                <a:spcPct val="150000"/>
              </a:lnSpc>
              <a:buFont typeface="+mj-lt"/>
              <a:buAutoNum type="alphaUcPeriod"/>
            </a:pPr>
            <a:r>
              <a:rPr lang="en-US" dirty="0"/>
              <a:t>Adani Defence</a:t>
            </a:r>
          </a:p>
          <a:p>
            <a:pPr marL="514350" indent="-514350">
              <a:lnSpc>
                <a:spcPct val="150000"/>
              </a:lnSpc>
              <a:buFont typeface="+mj-lt"/>
              <a:buAutoNum type="alphaUcPeriod"/>
            </a:pPr>
            <a:r>
              <a:rPr lang="en-US" b="1" dirty="0">
                <a:solidFill>
                  <a:srgbClr val="00B050"/>
                </a:solidFill>
              </a:rPr>
              <a:t>Dvipa Defence India Private Limited</a:t>
            </a:r>
          </a:p>
        </p:txBody>
      </p:sp>
      <p:pic>
        <p:nvPicPr>
          <p:cNvPr id="6" name="Picture 5" descr="Logo&#10;&#10;Description automatically generated">
            <a:extLst>
              <a:ext uri="{FF2B5EF4-FFF2-40B4-BE49-F238E27FC236}">
                <a16:creationId xmlns:a16="http://schemas.microsoft.com/office/drawing/2014/main" id="{DB78C01F-C885-D6E9-5971-5276D0CF33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120565842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96EA2-753F-D9E7-EFF8-1E374D41CA87}"/>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507CD6CE-3C93-236B-FD34-41FE152F5CA0}"/>
              </a:ext>
            </a:extLst>
          </p:cNvPr>
          <p:cNvSpPr>
            <a:spLocks noGrp="1"/>
          </p:cNvSpPr>
          <p:nvPr>
            <p:ph type="title"/>
          </p:nvPr>
        </p:nvSpPr>
        <p:spPr>
          <a:xfrm>
            <a:off x="456459" y="257452"/>
            <a:ext cx="11646774" cy="899544"/>
          </a:xfrm>
        </p:spPr>
        <p:txBody>
          <a:bodyPr>
            <a:noAutofit/>
          </a:bodyPr>
          <a:lstStyle/>
          <a:p>
            <a:r>
              <a:rPr lang="en-US" sz="4000" b="1" dirty="0">
                <a:latin typeface="+mn-lt"/>
              </a:rPr>
              <a:t>The Ugram assault rifle uses which calibre ammunition?</a:t>
            </a:r>
          </a:p>
        </p:txBody>
      </p:sp>
      <p:sp>
        <p:nvSpPr>
          <p:cNvPr id="1048686" name="Content Placeholder 2">
            <a:extLst>
              <a:ext uri="{FF2B5EF4-FFF2-40B4-BE49-F238E27FC236}">
                <a16:creationId xmlns:a16="http://schemas.microsoft.com/office/drawing/2014/main" id="{F333C411-4D2D-69D5-8115-6311E112A3F8}"/>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5.56 × 45 mm</a:t>
            </a:r>
          </a:p>
          <a:p>
            <a:pPr marL="514350" indent="-514350">
              <a:lnSpc>
                <a:spcPct val="150000"/>
              </a:lnSpc>
              <a:buFont typeface="+mj-lt"/>
              <a:buAutoNum type="alphaUcPeriod"/>
            </a:pPr>
            <a:r>
              <a:rPr lang="en-US" dirty="0"/>
              <a:t>7.62 × 39 mm</a:t>
            </a:r>
          </a:p>
          <a:p>
            <a:pPr marL="514350" indent="-514350">
              <a:lnSpc>
                <a:spcPct val="150000"/>
              </a:lnSpc>
              <a:buFont typeface="+mj-lt"/>
              <a:buAutoNum type="alphaUcPeriod"/>
            </a:pPr>
            <a:r>
              <a:rPr lang="en-US" dirty="0"/>
              <a:t>7.62 × 51 mm</a:t>
            </a:r>
          </a:p>
          <a:p>
            <a:pPr marL="514350" indent="-514350">
              <a:lnSpc>
                <a:spcPct val="150000"/>
              </a:lnSpc>
              <a:buFont typeface="+mj-lt"/>
              <a:buAutoNum type="alphaUcPeriod"/>
            </a:pPr>
            <a:r>
              <a:rPr lang="en-US" dirty="0"/>
              <a:t>9 × 19 mm</a:t>
            </a:r>
          </a:p>
        </p:txBody>
      </p:sp>
      <p:pic>
        <p:nvPicPr>
          <p:cNvPr id="6" name="Picture 5" descr="Logo&#10;&#10;Description automatically generated">
            <a:extLst>
              <a:ext uri="{FF2B5EF4-FFF2-40B4-BE49-F238E27FC236}">
                <a16:creationId xmlns:a16="http://schemas.microsoft.com/office/drawing/2014/main" id="{0213A1F3-97F8-EC92-4753-1D1EB25AD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256130125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D15CC-DE9F-F872-230E-2F6997AA6D95}"/>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925171A8-852E-0307-2D26-4FA2480A401D}"/>
              </a:ext>
            </a:extLst>
          </p:cNvPr>
          <p:cNvSpPr>
            <a:spLocks noGrp="1"/>
          </p:cNvSpPr>
          <p:nvPr>
            <p:ph type="title"/>
          </p:nvPr>
        </p:nvSpPr>
        <p:spPr>
          <a:xfrm>
            <a:off x="456459" y="257452"/>
            <a:ext cx="11646774" cy="899544"/>
          </a:xfrm>
        </p:spPr>
        <p:txBody>
          <a:bodyPr>
            <a:noAutofit/>
          </a:bodyPr>
          <a:lstStyle/>
          <a:p>
            <a:r>
              <a:rPr lang="en-US" sz="4000" b="1" dirty="0">
                <a:latin typeface="+mn-lt"/>
              </a:rPr>
              <a:t>The Ugram assault rifle uses which calibre ammunition?</a:t>
            </a:r>
          </a:p>
        </p:txBody>
      </p:sp>
      <p:sp>
        <p:nvSpPr>
          <p:cNvPr id="1048686" name="Content Placeholder 2">
            <a:extLst>
              <a:ext uri="{FF2B5EF4-FFF2-40B4-BE49-F238E27FC236}">
                <a16:creationId xmlns:a16="http://schemas.microsoft.com/office/drawing/2014/main" id="{7D6C10EC-F1D4-5D64-6072-DA98EE67E79D}"/>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5.56 × 45 mm</a:t>
            </a:r>
          </a:p>
          <a:p>
            <a:pPr marL="514350" indent="-514350">
              <a:lnSpc>
                <a:spcPct val="150000"/>
              </a:lnSpc>
              <a:buFont typeface="+mj-lt"/>
              <a:buAutoNum type="alphaUcPeriod"/>
            </a:pPr>
            <a:r>
              <a:rPr lang="en-US" dirty="0"/>
              <a:t>7.62 × 39 mm</a:t>
            </a:r>
          </a:p>
          <a:p>
            <a:pPr marL="514350" indent="-514350">
              <a:lnSpc>
                <a:spcPct val="150000"/>
              </a:lnSpc>
              <a:buFont typeface="+mj-lt"/>
              <a:buAutoNum type="alphaUcPeriod"/>
            </a:pPr>
            <a:r>
              <a:rPr lang="en-US" b="1" dirty="0">
                <a:solidFill>
                  <a:srgbClr val="00B050"/>
                </a:solidFill>
              </a:rPr>
              <a:t>7.62 × 51 mm</a:t>
            </a:r>
          </a:p>
          <a:p>
            <a:pPr marL="514350" indent="-514350">
              <a:lnSpc>
                <a:spcPct val="150000"/>
              </a:lnSpc>
              <a:buFont typeface="+mj-lt"/>
              <a:buAutoNum type="alphaUcPeriod"/>
            </a:pPr>
            <a:r>
              <a:rPr lang="en-US" dirty="0"/>
              <a:t>9 × 19 mm</a:t>
            </a:r>
          </a:p>
        </p:txBody>
      </p:sp>
      <p:pic>
        <p:nvPicPr>
          <p:cNvPr id="6" name="Picture 5" descr="Logo&#10;&#10;Description automatically generated">
            <a:extLst>
              <a:ext uri="{FF2B5EF4-FFF2-40B4-BE49-F238E27FC236}">
                <a16:creationId xmlns:a16="http://schemas.microsoft.com/office/drawing/2014/main" id="{DE057225-F9EB-EB68-13A2-A7DE8DDF31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355262180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a:xfrm>
            <a:off x="456459" y="257452"/>
            <a:ext cx="11646774" cy="899544"/>
          </a:xfrm>
        </p:spPr>
        <p:txBody>
          <a:bodyPr>
            <a:noAutofit/>
          </a:bodyPr>
          <a:lstStyle/>
          <a:p>
            <a:r>
              <a:rPr lang="en-US" sz="3000" b="1" dirty="0">
                <a:latin typeface="+mn-lt"/>
              </a:rPr>
              <a:t>India and New Zealand have set a target to increase their bilateral trade in goods and services to what amount by 2030?</a:t>
            </a:r>
          </a:p>
        </p:txBody>
      </p:sp>
      <p:sp>
        <p:nvSpPr>
          <p:cNvPr id="1048686" name="Content Placeholder 2"/>
          <p:cNvSpPr>
            <a:spLocks noGrp="1"/>
          </p:cNvSpPr>
          <p:nvPr>
            <p:ph idx="1"/>
          </p:nvPr>
        </p:nvSpPr>
        <p:spPr>
          <a:xfrm>
            <a:off x="456459" y="1264575"/>
            <a:ext cx="10515600" cy="3522620"/>
          </a:xfrm>
        </p:spPr>
        <p:txBody>
          <a:bodyPr>
            <a:normAutofit/>
          </a:bodyPr>
          <a:lstStyle/>
          <a:p>
            <a:pPr marL="514350" indent="-514350">
              <a:lnSpc>
                <a:spcPct val="150000"/>
              </a:lnSpc>
              <a:buFont typeface="+mj-lt"/>
              <a:buAutoNum type="alphaUcPeriod"/>
            </a:pPr>
            <a:r>
              <a:rPr lang="en-US" dirty="0"/>
              <a:t>NZ$5 billion</a:t>
            </a:r>
          </a:p>
          <a:p>
            <a:pPr marL="514350" indent="-514350">
              <a:lnSpc>
                <a:spcPct val="150000"/>
              </a:lnSpc>
              <a:buFont typeface="+mj-lt"/>
              <a:buAutoNum type="alphaUcPeriod"/>
            </a:pPr>
            <a:r>
              <a:rPr lang="en-US" dirty="0"/>
              <a:t>NZ$6 billion</a:t>
            </a:r>
          </a:p>
          <a:p>
            <a:pPr marL="514350" indent="-514350">
              <a:lnSpc>
                <a:spcPct val="150000"/>
              </a:lnSpc>
              <a:buFont typeface="+mj-lt"/>
              <a:buAutoNum type="alphaUcPeriod"/>
            </a:pPr>
            <a:r>
              <a:rPr lang="en-US" dirty="0"/>
              <a:t>NZ$7 billion </a:t>
            </a:r>
          </a:p>
          <a:p>
            <a:pPr marL="514350" indent="-514350">
              <a:lnSpc>
                <a:spcPct val="150000"/>
              </a:lnSpc>
              <a:buFont typeface="+mj-lt"/>
              <a:buAutoNum type="alphaUcPeriod"/>
            </a:pPr>
            <a:r>
              <a:rPr lang="en-US" dirty="0"/>
              <a:t>NZ$10 billion</a:t>
            </a:r>
          </a:p>
        </p:txBody>
      </p:sp>
      <p:pic>
        <p:nvPicPr>
          <p:cNvPr id="6" name="Picture 5" descr="Logo&#10;&#10;Description automatically generated">
            <a:extLst>
              <a:ext uri="{FF2B5EF4-FFF2-40B4-BE49-F238E27FC236}">
                <a16:creationId xmlns:a16="http://schemas.microsoft.com/office/drawing/2014/main" id="{BF651D05-E1D0-4EB2-B25B-B01ECA739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405228286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CCDC1-6ED0-5946-D5A0-57F2221E0770}"/>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541DFA8C-A59C-D5D4-7B10-64382D80B1BE}"/>
              </a:ext>
            </a:extLst>
          </p:cNvPr>
          <p:cNvSpPr>
            <a:spLocks noGrp="1"/>
          </p:cNvSpPr>
          <p:nvPr>
            <p:ph type="title"/>
          </p:nvPr>
        </p:nvSpPr>
        <p:spPr>
          <a:xfrm>
            <a:off x="456459" y="257452"/>
            <a:ext cx="11646774" cy="899544"/>
          </a:xfrm>
        </p:spPr>
        <p:txBody>
          <a:bodyPr>
            <a:noAutofit/>
          </a:bodyPr>
          <a:lstStyle/>
          <a:p>
            <a:r>
              <a:rPr lang="en-US" sz="3000" b="1" dirty="0">
                <a:latin typeface="+mn-lt"/>
              </a:rPr>
              <a:t>India and New Zealand have set a target to increase their bilateral trade in goods and services to what amount by 2030?</a:t>
            </a:r>
          </a:p>
        </p:txBody>
      </p:sp>
      <p:sp>
        <p:nvSpPr>
          <p:cNvPr id="1048686" name="Content Placeholder 2">
            <a:extLst>
              <a:ext uri="{FF2B5EF4-FFF2-40B4-BE49-F238E27FC236}">
                <a16:creationId xmlns:a16="http://schemas.microsoft.com/office/drawing/2014/main" id="{DD05FFE6-30F7-752F-A78F-C007D470CA0F}"/>
              </a:ext>
            </a:extLst>
          </p:cNvPr>
          <p:cNvSpPr>
            <a:spLocks noGrp="1"/>
          </p:cNvSpPr>
          <p:nvPr>
            <p:ph idx="1"/>
          </p:nvPr>
        </p:nvSpPr>
        <p:spPr>
          <a:xfrm>
            <a:off x="456459" y="1264575"/>
            <a:ext cx="10515600" cy="3522620"/>
          </a:xfrm>
        </p:spPr>
        <p:txBody>
          <a:bodyPr>
            <a:normAutofit/>
          </a:bodyPr>
          <a:lstStyle/>
          <a:p>
            <a:pPr marL="514350" indent="-514350">
              <a:lnSpc>
                <a:spcPct val="150000"/>
              </a:lnSpc>
              <a:buFont typeface="+mj-lt"/>
              <a:buAutoNum type="alphaUcPeriod"/>
            </a:pPr>
            <a:r>
              <a:rPr lang="en-US" dirty="0"/>
              <a:t>NZ$5 billion</a:t>
            </a:r>
          </a:p>
          <a:p>
            <a:pPr marL="514350" indent="-514350">
              <a:lnSpc>
                <a:spcPct val="150000"/>
              </a:lnSpc>
              <a:buFont typeface="+mj-lt"/>
              <a:buAutoNum type="alphaUcPeriod"/>
            </a:pPr>
            <a:r>
              <a:rPr lang="en-US" dirty="0"/>
              <a:t>NZ$6 billion</a:t>
            </a:r>
          </a:p>
          <a:p>
            <a:pPr marL="514350" indent="-514350">
              <a:lnSpc>
                <a:spcPct val="150000"/>
              </a:lnSpc>
              <a:buFont typeface="+mj-lt"/>
              <a:buAutoNum type="alphaUcPeriod"/>
            </a:pPr>
            <a:r>
              <a:rPr lang="en-US" b="1" dirty="0">
                <a:solidFill>
                  <a:srgbClr val="00B050"/>
                </a:solidFill>
              </a:rPr>
              <a:t>NZ$7 billion </a:t>
            </a:r>
          </a:p>
          <a:p>
            <a:pPr marL="514350" indent="-514350">
              <a:lnSpc>
                <a:spcPct val="150000"/>
              </a:lnSpc>
              <a:buFont typeface="+mj-lt"/>
              <a:buAutoNum type="alphaUcPeriod"/>
            </a:pPr>
            <a:r>
              <a:rPr lang="en-US" dirty="0"/>
              <a:t>NZ$10 billion</a:t>
            </a:r>
          </a:p>
        </p:txBody>
      </p:sp>
      <p:pic>
        <p:nvPicPr>
          <p:cNvPr id="6" name="Picture 5" descr="Logo&#10;&#10;Description automatically generated">
            <a:extLst>
              <a:ext uri="{FF2B5EF4-FFF2-40B4-BE49-F238E27FC236}">
                <a16:creationId xmlns:a16="http://schemas.microsoft.com/office/drawing/2014/main" id="{4A44FA77-3E1E-BA7F-6FD2-DBA15898FF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322730497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a:xfrm>
            <a:off x="456459" y="257452"/>
            <a:ext cx="11646774" cy="899544"/>
          </a:xfrm>
        </p:spPr>
        <p:txBody>
          <a:bodyPr>
            <a:noAutofit/>
          </a:bodyPr>
          <a:lstStyle/>
          <a:p>
            <a:r>
              <a:rPr lang="en-US" sz="3000" b="1" dirty="0">
                <a:latin typeface="+mn-lt"/>
              </a:rPr>
              <a:t>Which international alliance mentioned in the Roadmap focuses on promoting solar energy deployment and clean energy cooperation?</a:t>
            </a:r>
          </a:p>
        </p:txBody>
      </p:sp>
      <p:sp>
        <p:nvSpPr>
          <p:cNvPr id="1048686" name="Content Placeholder 2"/>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International Energy Agency (IEA)</a:t>
            </a:r>
          </a:p>
          <a:p>
            <a:pPr marL="514350" indent="-514350">
              <a:lnSpc>
                <a:spcPct val="150000"/>
              </a:lnSpc>
              <a:buFont typeface="+mj-lt"/>
              <a:buAutoNum type="alphaUcPeriod"/>
            </a:pPr>
            <a:r>
              <a:rPr lang="en-US" dirty="0"/>
              <a:t>Global Green Growth Institute (GGGI)</a:t>
            </a:r>
          </a:p>
          <a:p>
            <a:pPr marL="514350" indent="-514350">
              <a:lnSpc>
                <a:spcPct val="150000"/>
              </a:lnSpc>
              <a:buFont typeface="+mj-lt"/>
              <a:buAutoNum type="alphaUcPeriod"/>
            </a:pPr>
            <a:r>
              <a:rPr lang="en-US" dirty="0"/>
              <a:t>International Solar Alliance (ISA) </a:t>
            </a:r>
          </a:p>
          <a:p>
            <a:pPr marL="514350" indent="-514350">
              <a:lnSpc>
                <a:spcPct val="150000"/>
              </a:lnSpc>
              <a:buFont typeface="+mj-lt"/>
              <a:buAutoNum type="alphaUcPeriod"/>
            </a:pPr>
            <a:r>
              <a:rPr lang="en-US" dirty="0"/>
              <a:t>International Renewable Energy Agency (IRENA)</a:t>
            </a:r>
          </a:p>
        </p:txBody>
      </p:sp>
      <p:pic>
        <p:nvPicPr>
          <p:cNvPr id="6" name="Picture 5" descr="Logo&#10;&#10;Description automatically generated">
            <a:extLst>
              <a:ext uri="{FF2B5EF4-FFF2-40B4-BE49-F238E27FC236}">
                <a16:creationId xmlns:a16="http://schemas.microsoft.com/office/drawing/2014/main" id="{BF651D05-E1D0-4EB2-B25B-B01ECA739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292218625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A0B8C-31D8-FE89-4DDC-DFDC08D20ED8}"/>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4F2D184F-995B-087E-F4B4-CA53B9FBFBFB}"/>
              </a:ext>
            </a:extLst>
          </p:cNvPr>
          <p:cNvSpPr>
            <a:spLocks noGrp="1"/>
          </p:cNvSpPr>
          <p:nvPr>
            <p:ph type="title"/>
          </p:nvPr>
        </p:nvSpPr>
        <p:spPr>
          <a:xfrm>
            <a:off x="456459" y="257452"/>
            <a:ext cx="11646774" cy="899544"/>
          </a:xfrm>
        </p:spPr>
        <p:txBody>
          <a:bodyPr>
            <a:noAutofit/>
          </a:bodyPr>
          <a:lstStyle/>
          <a:p>
            <a:r>
              <a:rPr lang="en-US" sz="3000" b="1" dirty="0">
                <a:latin typeface="+mn-lt"/>
              </a:rPr>
              <a:t>Which international alliance mentioned in the Roadmap focuses on promoting solar energy deployment and clean energy cooperation?</a:t>
            </a:r>
          </a:p>
        </p:txBody>
      </p:sp>
      <p:sp>
        <p:nvSpPr>
          <p:cNvPr id="1048686" name="Content Placeholder 2">
            <a:extLst>
              <a:ext uri="{FF2B5EF4-FFF2-40B4-BE49-F238E27FC236}">
                <a16:creationId xmlns:a16="http://schemas.microsoft.com/office/drawing/2014/main" id="{945474CE-01BB-6866-886C-A10792B9DA4C}"/>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International Energy Agency (IEA)</a:t>
            </a:r>
          </a:p>
          <a:p>
            <a:pPr marL="514350" indent="-514350">
              <a:lnSpc>
                <a:spcPct val="150000"/>
              </a:lnSpc>
              <a:buFont typeface="+mj-lt"/>
              <a:buAutoNum type="alphaUcPeriod"/>
            </a:pPr>
            <a:r>
              <a:rPr lang="en-US" dirty="0"/>
              <a:t>Global Green Growth Institute (GGGI)</a:t>
            </a:r>
          </a:p>
          <a:p>
            <a:pPr marL="514350" indent="-514350">
              <a:lnSpc>
                <a:spcPct val="150000"/>
              </a:lnSpc>
              <a:buFont typeface="+mj-lt"/>
              <a:buAutoNum type="alphaUcPeriod"/>
            </a:pPr>
            <a:r>
              <a:rPr lang="en-US" b="1" dirty="0">
                <a:solidFill>
                  <a:srgbClr val="00B050"/>
                </a:solidFill>
              </a:rPr>
              <a:t>International Solar Alliance (ISA) </a:t>
            </a:r>
          </a:p>
          <a:p>
            <a:pPr marL="514350" indent="-514350">
              <a:lnSpc>
                <a:spcPct val="150000"/>
              </a:lnSpc>
              <a:buFont typeface="+mj-lt"/>
              <a:buAutoNum type="alphaUcPeriod"/>
            </a:pPr>
            <a:r>
              <a:rPr lang="en-US" dirty="0"/>
              <a:t>International Renewable Energy Agency (IRENA)</a:t>
            </a:r>
          </a:p>
        </p:txBody>
      </p:sp>
      <p:pic>
        <p:nvPicPr>
          <p:cNvPr id="6" name="Picture 5" descr="Logo&#10;&#10;Description automatically generated">
            <a:extLst>
              <a:ext uri="{FF2B5EF4-FFF2-40B4-BE49-F238E27FC236}">
                <a16:creationId xmlns:a16="http://schemas.microsoft.com/office/drawing/2014/main" id="{3C2B8BA4-D9E7-6CC6-0266-9E17A6D9FF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59873519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a:xfrm>
            <a:off x="456459" y="257452"/>
            <a:ext cx="11646774" cy="899544"/>
          </a:xfrm>
        </p:spPr>
        <p:txBody>
          <a:bodyPr>
            <a:noAutofit/>
          </a:bodyPr>
          <a:lstStyle/>
          <a:p>
            <a:r>
              <a:rPr lang="en-US" sz="4000" b="1" dirty="0">
                <a:latin typeface="+mn-lt"/>
              </a:rPr>
              <a:t>The Bureau of Port Security (</a:t>
            </a:r>
            <a:r>
              <a:rPr lang="en-US" sz="4000" b="1" dirty="0" err="1">
                <a:latin typeface="+mn-lt"/>
              </a:rPr>
              <a:t>BoPS</a:t>
            </a:r>
            <a:r>
              <a:rPr lang="en-US" sz="4000" b="1" dirty="0">
                <a:latin typeface="+mn-lt"/>
              </a:rPr>
              <a:t>) will function under which ministry?</a:t>
            </a:r>
          </a:p>
        </p:txBody>
      </p:sp>
      <p:sp>
        <p:nvSpPr>
          <p:cNvPr id="1048686" name="Content Placeholder 2"/>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Ministry of Home Affairs</a:t>
            </a:r>
          </a:p>
          <a:p>
            <a:pPr marL="514350" indent="-514350">
              <a:lnSpc>
                <a:spcPct val="150000"/>
              </a:lnSpc>
              <a:buFont typeface="+mj-lt"/>
              <a:buAutoNum type="alphaUcPeriod"/>
            </a:pPr>
            <a:r>
              <a:rPr lang="en-US" dirty="0"/>
              <a:t>Ministry of Defence</a:t>
            </a:r>
          </a:p>
          <a:p>
            <a:pPr marL="514350" indent="-514350">
              <a:lnSpc>
                <a:spcPct val="150000"/>
              </a:lnSpc>
              <a:buFont typeface="+mj-lt"/>
              <a:buAutoNum type="alphaUcPeriod"/>
            </a:pPr>
            <a:r>
              <a:rPr lang="en-US" dirty="0"/>
              <a:t>Ministry of Fisheries, Animal Husbandry and Dairying</a:t>
            </a:r>
          </a:p>
          <a:p>
            <a:pPr marL="514350" indent="-514350">
              <a:lnSpc>
                <a:spcPct val="150000"/>
              </a:lnSpc>
              <a:buFont typeface="+mj-lt"/>
              <a:buAutoNum type="alphaUcPeriod"/>
            </a:pPr>
            <a:r>
              <a:rPr lang="en-US" dirty="0"/>
              <a:t>Ministry of Ports, Shipping and Waterways</a:t>
            </a:r>
          </a:p>
        </p:txBody>
      </p:sp>
      <p:pic>
        <p:nvPicPr>
          <p:cNvPr id="6" name="Picture 5" descr="Logo&#10;&#10;Description automatically generated">
            <a:extLst>
              <a:ext uri="{FF2B5EF4-FFF2-40B4-BE49-F238E27FC236}">
                <a16:creationId xmlns:a16="http://schemas.microsoft.com/office/drawing/2014/main" id="{BF651D05-E1D0-4EB2-B25B-B01ECA739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3148425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F55B3-B7C5-7AEC-08EC-CB63EE8905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AE3960-01E8-7910-14BA-34442590BBF8}"/>
              </a:ext>
            </a:extLst>
          </p:cNvPr>
          <p:cNvSpPr>
            <a:spLocks noGrp="1"/>
          </p:cNvSpPr>
          <p:nvPr>
            <p:ph type="title"/>
          </p:nvPr>
        </p:nvSpPr>
        <p:spPr>
          <a:xfrm>
            <a:off x="323295" y="350150"/>
            <a:ext cx="11217676" cy="919849"/>
          </a:xfrm>
        </p:spPr>
        <p:txBody>
          <a:bodyPr>
            <a:noAutofit/>
          </a:bodyPr>
          <a:lstStyle/>
          <a:p>
            <a:r>
              <a:rPr lang="en-US" sz="4000" b="1" dirty="0">
                <a:latin typeface="+mn-lt"/>
              </a:rPr>
              <a:t>Indian Army Creates Integrated Battle Groups in Major Military Reform</a:t>
            </a:r>
          </a:p>
        </p:txBody>
      </p:sp>
      <p:sp>
        <p:nvSpPr>
          <p:cNvPr id="3" name="Content Placeholder 2">
            <a:extLst>
              <a:ext uri="{FF2B5EF4-FFF2-40B4-BE49-F238E27FC236}">
                <a16:creationId xmlns:a16="http://schemas.microsoft.com/office/drawing/2014/main" id="{043DC85A-E358-98EC-35BF-9273787E7345}"/>
              </a:ext>
            </a:extLst>
          </p:cNvPr>
          <p:cNvSpPr>
            <a:spLocks noGrp="1"/>
          </p:cNvSpPr>
          <p:nvPr>
            <p:ph idx="1"/>
          </p:nvPr>
        </p:nvSpPr>
        <p:spPr>
          <a:xfrm>
            <a:off x="363935" y="1345312"/>
            <a:ext cx="11666541" cy="3222956"/>
          </a:xfrm>
        </p:spPr>
        <p:txBody>
          <a:bodyPr>
            <a:noAutofit/>
          </a:bodyPr>
          <a:lstStyle/>
          <a:p>
            <a:pPr marL="0" indent="0">
              <a:lnSpc>
                <a:spcPct val="150000"/>
              </a:lnSpc>
              <a:buNone/>
            </a:pPr>
            <a:r>
              <a:rPr lang="en-US" dirty="0"/>
              <a:t>Unlike the traditional structure, where infantry, armour, artillery, engineers, air defence, signals, logistics, and aviation function separately, an IBG integrates these capabilities into a single formation. </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06952B6F-F522-72F1-7D77-EB129CB24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Army">
            <a:extLst>
              <a:ext uri="{FF2B5EF4-FFF2-40B4-BE49-F238E27FC236}">
                <a16:creationId xmlns:a16="http://schemas.microsoft.com/office/drawing/2014/main" id="{676FCFEF-D48A-5A82-84E0-12AE561F4AD9}"/>
              </a:ext>
            </a:extLst>
          </p:cNvPr>
          <p:cNvPicPr>
            <a:picLocks noChangeAspect="1"/>
          </p:cNvPicPr>
          <p:nvPr/>
        </p:nvPicPr>
        <p:blipFill>
          <a:blip r:embed="rId3"/>
          <a:stretch>
            <a:fillRect/>
          </a:stretch>
        </p:blipFill>
        <p:spPr>
          <a:xfrm>
            <a:off x="589280" y="3817307"/>
            <a:ext cx="3728720" cy="2793672"/>
          </a:xfrm>
          <a:prstGeom prst="rect">
            <a:avLst/>
          </a:prstGeom>
        </p:spPr>
      </p:pic>
    </p:spTree>
    <p:extLst>
      <p:ext uri="{BB962C8B-B14F-4D97-AF65-F5344CB8AC3E}">
        <p14:creationId xmlns:p14="http://schemas.microsoft.com/office/powerpoint/2010/main" val="43986287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674E5-1D05-28B5-2771-669E6553E6FF}"/>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9C6CF894-5CC9-CEF5-A711-C16D83D1732D}"/>
              </a:ext>
            </a:extLst>
          </p:cNvPr>
          <p:cNvSpPr>
            <a:spLocks noGrp="1"/>
          </p:cNvSpPr>
          <p:nvPr>
            <p:ph type="title"/>
          </p:nvPr>
        </p:nvSpPr>
        <p:spPr>
          <a:xfrm>
            <a:off x="456459" y="257452"/>
            <a:ext cx="11646774" cy="899544"/>
          </a:xfrm>
        </p:spPr>
        <p:txBody>
          <a:bodyPr>
            <a:noAutofit/>
          </a:bodyPr>
          <a:lstStyle/>
          <a:p>
            <a:r>
              <a:rPr lang="en-US" sz="4000" b="1" dirty="0">
                <a:latin typeface="+mn-lt"/>
              </a:rPr>
              <a:t>The Bureau of Port Security (</a:t>
            </a:r>
            <a:r>
              <a:rPr lang="en-US" sz="4000" b="1" dirty="0" err="1">
                <a:latin typeface="+mn-lt"/>
              </a:rPr>
              <a:t>BoPS</a:t>
            </a:r>
            <a:r>
              <a:rPr lang="en-US" sz="4000" b="1" dirty="0">
                <a:latin typeface="+mn-lt"/>
              </a:rPr>
              <a:t>) will function under which ministry?</a:t>
            </a:r>
          </a:p>
        </p:txBody>
      </p:sp>
      <p:sp>
        <p:nvSpPr>
          <p:cNvPr id="1048686" name="Content Placeholder 2">
            <a:extLst>
              <a:ext uri="{FF2B5EF4-FFF2-40B4-BE49-F238E27FC236}">
                <a16:creationId xmlns:a16="http://schemas.microsoft.com/office/drawing/2014/main" id="{51BADEB5-07DD-8433-CF63-3B784FF37127}"/>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Ministry of Home Affairs</a:t>
            </a:r>
          </a:p>
          <a:p>
            <a:pPr marL="514350" indent="-514350">
              <a:lnSpc>
                <a:spcPct val="150000"/>
              </a:lnSpc>
              <a:buFont typeface="+mj-lt"/>
              <a:buAutoNum type="alphaUcPeriod"/>
            </a:pPr>
            <a:r>
              <a:rPr lang="en-US" dirty="0"/>
              <a:t>Ministry of Defence</a:t>
            </a:r>
          </a:p>
          <a:p>
            <a:pPr marL="514350" indent="-514350">
              <a:lnSpc>
                <a:spcPct val="150000"/>
              </a:lnSpc>
              <a:buFont typeface="+mj-lt"/>
              <a:buAutoNum type="alphaUcPeriod"/>
            </a:pPr>
            <a:r>
              <a:rPr lang="en-US" dirty="0"/>
              <a:t>Ministry of Fisheries, Animal Husbandry and Dairying</a:t>
            </a:r>
          </a:p>
          <a:p>
            <a:pPr marL="514350" indent="-514350">
              <a:lnSpc>
                <a:spcPct val="150000"/>
              </a:lnSpc>
              <a:buFont typeface="+mj-lt"/>
              <a:buAutoNum type="alphaUcPeriod"/>
            </a:pPr>
            <a:r>
              <a:rPr lang="en-US" b="1" dirty="0">
                <a:solidFill>
                  <a:srgbClr val="00B050"/>
                </a:solidFill>
              </a:rPr>
              <a:t>Ministry of Ports, Shipping and Waterways</a:t>
            </a:r>
          </a:p>
        </p:txBody>
      </p:sp>
      <p:pic>
        <p:nvPicPr>
          <p:cNvPr id="6" name="Picture 5" descr="Logo&#10;&#10;Description automatically generated">
            <a:extLst>
              <a:ext uri="{FF2B5EF4-FFF2-40B4-BE49-F238E27FC236}">
                <a16:creationId xmlns:a16="http://schemas.microsoft.com/office/drawing/2014/main" id="{B409C7F7-585C-E654-EFB7-19E72DDB45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57994496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a:xfrm>
            <a:off x="456459" y="257452"/>
            <a:ext cx="11646774" cy="899544"/>
          </a:xfrm>
        </p:spPr>
        <p:txBody>
          <a:bodyPr>
            <a:noAutofit/>
          </a:bodyPr>
          <a:lstStyle/>
          <a:p>
            <a:r>
              <a:rPr lang="en-US" sz="3000" b="1" dirty="0">
                <a:latin typeface="+mn-lt"/>
              </a:rPr>
              <a:t>What is the name of India's humanitarian relief mission launched to assist Venezuela after the devastating earthquake?</a:t>
            </a:r>
          </a:p>
        </p:txBody>
      </p:sp>
      <p:sp>
        <p:nvSpPr>
          <p:cNvPr id="1048686" name="Content Placeholder 2"/>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Operation Maitri</a:t>
            </a:r>
          </a:p>
          <a:p>
            <a:pPr marL="514350" indent="-514350">
              <a:lnSpc>
                <a:spcPct val="150000"/>
              </a:lnSpc>
              <a:buFont typeface="+mj-lt"/>
              <a:buAutoNum type="alphaUcPeriod"/>
            </a:pPr>
            <a:r>
              <a:rPr lang="en-US" dirty="0"/>
              <a:t>Operation </a:t>
            </a:r>
            <a:r>
              <a:rPr lang="en-US" dirty="0" err="1"/>
              <a:t>Sahayata</a:t>
            </a:r>
            <a:endParaRPr lang="en-US" dirty="0"/>
          </a:p>
          <a:p>
            <a:pPr marL="514350" indent="-514350">
              <a:lnSpc>
                <a:spcPct val="150000"/>
              </a:lnSpc>
              <a:buFont typeface="+mj-lt"/>
              <a:buAutoNum type="alphaUcPeriod"/>
            </a:pPr>
            <a:r>
              <a:rPr lang="en-US" dirty="0"/>
              <a:t>Operation Karuna</a:t>
            </a:r>
          </a:p>
          <a:p>
            <a:pPr marL="514350" indent="-514350">
              <a:lnSpc>
                <a:spcPct val="150000"/>
              </a:lnSpc>
              <a:buFont typeface="+mj-lt"/>
              <a:buAutoNum type="alphaUcPeriod"/>
            </a:pPr>
            <a:r>
              <a:rPr lang="en-US" dirty="0"/>
              <a:t>Operation Amistad</a:t>
            </a:r>
          </a:p>
        </p:txBody>
      </p:sp>
      <p:pic>
        <p:nvPicPr>
          <p:cNvPr id="6" name="Picture 5" descr="Logo&#10;&#10;Description automatically generated">
            <a:extLst>
              <a:ext uri="{FF2B5EF4-FFF2-40B4-BE49-F238E27FC236}">
                <a16:creationId xmlns:a16="http://schemas.microsoft.com/office/drawing/2014/main" id="{BF651D05-E1D0-4EB2-B25B-B01ECA739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86886824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7B867-4255-BF1E-9259-92CEB83E4031}"/>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9BFBB9A0-0103-C7BE-6E1A-BA4585CFBED5}"/>
              </a:ext>
            </a:extLst>
          </p:cNvPr>
          <p:cNvSpPr>
            <a:spLocks noGrp="1"/>
          </p:cNvSpPr>
          <p:nvPr>
            <p:ph type="title"/>
          </p:nvPr>
        </p:nvSpPr>
        <p:spPr>
          <a:xfrm>
            <a:off x="456459" y="257452"/>
            <a:ext cx="11646774" cy="899544"/>
          </a:xfrm>
        </p:spPr>
        <p:txBody>
          <a:bodyPr>
            <a:noAutofit/>
          </a:bodyPr>
          <a:lstStyle/>
          <a:p>
            <a:r>
              <a:rPr lang="en-US" sz="3000" b="1" dirty="0">
                <a:latin typeface="+mn-lt"/>
              </a:rPr>
              <a:t>What is the name of India's humanitarian relief mission launched to assist Venezuela after the devastating earthquake?</a:t>
            </a:r>
          </a:p>
        </p:txBody>
      </p:sp>
      <p:sp>
        <p:nvSpPr>
          <p:cNvPr id="1048686" name="Content Placeholder 2">
            <a:extLst>
              <a:ext uri="{FF2B5EF4-FFF2-40B4-BE49-F238E27FC236}">
                <a16:creationId xmlns:a16="http://schemas.microsoft.com/office/drawing/2014/main" id="{4F51F0F2-26C6-F825-5F6C-3898E869C82E}"/>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Operation Maitri</a:t>
            </a:r>
          </a:p>
          <a:p>
            <a:pPr marL="514350" indent="-514350">
              <a:lnSpc>
                <a:spcPct val="150000"/>
              </a:lnSpc>
              <a:buFont typeface="+mj-lt"/>
              <a:buAutoNum type="alphaUcPeriod"/>
            </a:pPr>
            <a:r>
              <a:rPr lang="en-US" dirty="0"/>
              <a:t>Operation </a:t>
            </a:r>
            <a:r>
              <a:rPr lang="en-US" dirty="0" err="1"/>
              <a:t>Sahayata</a:t>
            </a:r>
            <a:endParaRPr lang="en-US" dirty="0"/>
          </a:p>
          <a:p>
            <a:pPr marL="514350" indent="-514350">
              <a:lnSpc>
                <a:spcPct val="150000"/>
              </a:lnSpc>
              <a:buFont typeface="+mj-lt"/>
              <a:buAutoNum type="alphaUcPeriod"/>
            </a:pPr>
            <a:r>
              <a:rPr lang="en-US" dirty="0"/>
              <a:t>Operation Karuna</a:t>
            </a:r>
          </a:p>
          <a:p>
            <a:pPr marL="514350" indent="-514350">
              <a:lnSpc>
                <a:spcPct val="150000"/>
              </a:lnSpc>
              <a:buFont typeface="+mj-lt"/>
              <a:buAutoNum type="alphaUcPeriod"/>
            </a:pPr>
            <a:r>
              <a:rPr lang="en-US" b="1" dirty="0">
                <a:solidFill>
                  <a:srgbClr val="00B050"/>
                </a:solidFill>
              </a:rPr>
              <a:t>Operation Amistad</a:t>
            </a:r>
          </a:p>
        </p:txBody>
      </p:sp>
      <p:pic>
        <p:nvPicPr>
          <p:cNvPr id="6" name="Picture 5" descr="Logo&#10;&#10;Description automatically generated">
            <a:extLst>
              <a:ext uri="{FF2B5EF4-FFF2-40B4-BE49-F238E27FC236}">
                <a16:creationId xmlns:a16="http://schemas.microsoft.com/office/drawing/2014/main" id="{92A52626-0EDE-7648-6464-C9357E13D2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146058393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a:xfrm>
            <a:off x="456459" y="257452"/>
            <a:ext cx="11646774" cy="899544"/>
          </a:xfrm>
        </p:spPr>
        <p:txBody>
          <a:bodyPr>
            <a:noAutofit/>
          </a:bodyPr>
          <a:lstStyle/>
          <a:p>
            <a:r>
              <a:rPr lang="en-US" sz="4000" b="1" dirty="0">
                <a:latin typeface="+mn-lt"/>
              </a:rPr>
              <a:t>INS Malvan, inducted into the Indian Navy in July 2026, belongs to which class of warships?</a:t>
            </a:r>
          </a:p>
        </p:txBody>
      </p:sp>
      <p:sp>
        <p:nvSpPr>
          <p:cNvPr id="1048686" name="Content Placeholder 2"/>
          <p:cNvSpPr>
            <a:spLocks noGrp="1"/>
          </p:cNvSpPr>
          <p:nvPr>
            <p:ph idx="1"/>
          </p:nvPr>
        </p:nvSpPr>
        <p:spPr>
          <a:xfrm>
            <a:off x="456459" y="1236583"/>
            <a:ext cx="10515600" cy="3522620"/>
          </a:xfrm>
        </p:spPr>
        <p:txBody>
          <a:bodyPr>
            <a:normAutofit lnSpcReduction="10000"/>
          </a:bodyPr>
          <a:lstStyle/>
          <a:p>
            <a:pPr marL="514350" indent="-514350">
              <a:lnSpc>
                <a:spcPct val="150000"/>
              </a:lnSpc>
              <a:buFont typeface="+mj-lt"/>
              <a:buAutoNum type="alphaUcPeriod"/>
            </a:pPr>
            <a:r>
              <a:rPr lang="en-US" dirty="0"/>
              <a:t>Project 17A Stealth Frigate</a:t>
            </a:r>
          </a:p>
          <a:p>
            <a:pPr marL="514350" indent="-514350">
              <a:lnSpc>
                <a:spcPct val="150000"/>
              </a:lnSpc>
              <a:buFont typeface="+mj-lt"/>
              <a:buAutoNum type="alphaUcPeriod"/>
            </a:pPr>
            <a:r>
              <a:rPr lang="en-US" dirty="0"/>
              <a:t>Nilgiri-class Frigate</a:t>
            </a:r>
          </a:p>
          <a:p>
            <a:pPr marL="514350" indent="-514350">
              <a:lnSpc>
                <a:spcPct val="150000"/>
              </a:lnSpc>
              <a:buFont typeface="+mj-lt"/>
              <a:buAutoNum type="alphaUcPeriod"/>
            </a:pPr>
            <a:r>
              <a:rPr lang="en-US" dirty="0"/>
              <a:t>Mahe-class Anti-Submarine Warfare Shallow Water Craft (ASW-SWC)</a:t>
            </a:r>
          </a:p>
          <a:p>
            <a:pPr marL="514350" indent="-514350">
              <a:lnSpc>
                <a:spcPct val="150000"/>
              </a:lnSpc>
              <a:buFont typeface="+mj-lt"/>
              <a:buAutoNum type="alphaUcPeriod"/>
            </a:pPr>
            <a:r>
              <a:rPr lang="en-US" dirty="0"/>
              <a:t>Kamorta-class Corvette</a:t>
            </a:r>
          </a:p>
        </p:txBody>
      </p:sp>
      <p:pic>
        <p:nvPicPr>
          <p:cNvPr id="6" name="Picture 5" descr="Logo&#10;&#10;Description automatically generated">
            <a:extLst>
              <a:ext uri="{FF2B5EF4-FFF2-40B4-BE49-F238E27FC236}">
                <a16:creationId xmlns:a16="http://schemas.microsoft.com/office/drawing/2014/main" id="{BF651D05-E1D0-4EB2-B25B-B01ECA739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347481864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3727C-2B04-6C91-518F-B603720887FB}"/>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BF7DF503-430E-A168-0CF6-E993BD501106}"/>
              </a:ext>
            </a:extLst>
          </p:cNvPr>
          <p:cNvSpPr>
            <a:spLocks noGrp="1"/>
          </p:cNvSpPr>
          <p:nvPr>
            <p:ph type="title"/>
          </p:nvPr>
        </p:nvSpPr>
        <p:spPr>
          <a:xfrm>
            <a:off x="456459" y="257452"/>
            <a:ext cx="11646774" cy="899544"/>
          </a:xfrm>
        </p:spPr>
        <p:txBody>
          <a:bodyPr>
            <a:noAutofit/>
          </a:bodyPr>
          <a:lstStyle/>
          <a:p>
            <a:r>
              <a:rPr lang="en-US" sz="4000" b="1" dirty="0">
                <a:latin typeface="+mn-lt"/>
              </a:rPr>
              <a:t>INS Malvan, inducted into the Indian Navy in July 2026, belongs to which class of warships?</a:t>
            </a:r>
          </a:p>
        </p:txBody>
      </p:sp>
      <p:sp>
        <p:nvSpPr>
          <p:cNvPr id="1048686" name="Content Placeholder 2">
            <a:extLst>
              <a:ext uri="{FF2B5EF4-FFF2-40B4-BE49-F238E27FC236}">
                <a16:creationId xmlns:a16="http://schemas.microsoft.com/office/drawing/2014/main" id="{5E809E68-EF23-C9B3-2051-C895F478E02D}"/>
              </a:ext>
            </a:extLst>
          </p:cNvPr>
          <p:cNvSpPr>
            <a:spLocks noGrp="1"/>
          </p:cNvSpPr>
          <p:nvPr>
            <p:ph idx="1"/>
          </p:nvPr>
        </p:nvSpPr>
        <p:spPr>
          <a:xfrm>
            <a:off x="456459" y="1236583"/>
            <a:ext cx="10515600" cy="3522620"/>
          </a:xfrm>
        </p:spPr>
        <p:txBody>
          <a:bodyPr>
            <a:normAutofit lnSpcReduction="10000"/>
          </a:bodyPr>
          <a:lstStyle/>
          <a:p>
            <a:pPr marL="514350" indent="-514350">
              <a:lnSpc>
                <a:spcPct val="150000"/>
              </a:lnSpc>
              <a:buFont typeface="+mj-lt"/>
              <a:buAutoNum type="alphaUcPeriod"/>
            </a:pPr>
            <a:r>
              <a:rPr lang="en-US" dirty="0"/>
              <a:t>Project 17A Stealth Frigate</a:t>
            </a:r>
          </a:p>
          <a:p>
            <a:pPr marL="514350" indent="-514350">
              <a:lnSpc>
                <a:spcPct val="150000"/>
              </a:lnSpc>
              <a:buFont typeface="+mj-lt"/>
              <a:buAutoNum type="alphaUcPeriod"/>
            </a:pPr>
            <a:r>
              <a:rPr lang="en-US" dirty="0"/>
              <a:t>Nilgiri-class Frigate</a:t>
            </a:r>
          </a:p>
          <a:p>
            <a:pPr marL="514350" indent="-514350">
              <a:lnSpc>
                <a:spcPct val="150000"/>
              </a:lnSpc>
              <a:buFont typeface="+mj-lt"/>
              <a:buAutoNum type="alphaUcPeriod"/>
            </a:pPr>
            <a:r>
              <a:rPr lang="en-US" b="1" dirty="0">
                <a:solidFill>
                  <a:srgbClr val="00B050"/>
                </a:solidFill>
              </a:rPr>
              <a:t>Mahe-class Anti-Submarine Warfare Shallow Water Craft (ASW-SWC)</a:t>
            </a:r>
          </a:p>
          <a:p>
            <a:pPr marL="514350" indent="-514350">
              <a:lnSpc>
                <a:spcPct val="150000"/>
              </a:lnSpc>
              <a:buFont typeface="+mj-lt"/>
              <a:buAutoNum type="alphaUcPeriod"/>
            </a:pPr>
            <a:r>
              <a:rPr lang="en-US" dirty="0"/>
              <a:t>Kamorta-class Corvette</a:t>
            </a:r>
          </a:p>
        </p:txBody>
      </p:sp>
      <p:pic>
        <p:nvPicPr>
          <p:cNvPr id="6" name="Picture 5" descr="Logo&#10;&#10;Description automatically generated">
            <a:extLst>
              <a:ext uri="{FF2B5EF4-FFF2-40B4-BE49-F238E27FC236}">
                <a16:creationId xmlns:a16="http://schemas.microsoft.com/office/drawing/2014/main" id="{08D99E2C-CE99-C121-3582-DFCBC5CD1D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293130172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a:xfrm>
            <a:off x="456459" y="257452"/>
            <a:ext cx="11646774" cy="2262228"/>
          </a:xfrm>
        </p:spPr>
        <p:txBody>
          <a:bodyPr>
            <a:noAutofit/>
          </a:bodyPr>
          <a:lstStyle/>
          <a:p>
            <a:r>
              <a:rPr lang="en-US" sz="2800" b="1" dirty="0">
                <a:latin typeface="+mn-lt"/>
              </a:rPr>
              <a:t>Which of the following statements about INS Malvan is correct?</a:t>
            </a:r>
            <a:br>
              <a:rPr lang="en-US" sz="2800" b="1" dirty="0">
                <a:latin typeface="+mn-lt"/>
              </a:rPr>
            </a:br>
            <a:r>
              <a:rPr lang="en-US" sz="2800" b="1" dirty="0">
                <a:latin typeface="+mn-lt"/>
              </a:rPr>
              <a:t>1. It has been built by Cochin Shipyard Limited (CSL), Kochi.</a:t>
            </a:r>
            <a:br>
              <a:rPr lang="en-US" sz="2800" b="1" dirty="0">
                <a:latin typeface="+mn-lt"/>
              </a:rPr>
            </a:br>
            <a:r>
              <a:rPr lang="en-US" sz="2800" b="1" dirty="0">
                <a:latin typeface="+mn-lt"/>
              </a:rPr>
              <a:t>2. It is designed primarily for Anti-Submarine Warfare (ASW) operations in shallow coastal waters. 3. It is powered by nuclear propulsion.</a:t>
            </a:r>
            <a:br>
              <a:rPr lang="en-US" sz="2800" b="1" dirty="0">
                <a:latin typeface="+mn-lt"/>
              </a:rPr>
            </a:br>
            <a:r>
              <a:rPr lang="en-US" sz="2800" b="1" dirty="0">
                <a:latin typeface="+mn-lt"/>
              </a:rPr>
              <a:t>Select the correct answer using the code below:</a:t>
            </a:r>
          </a:p>
        </p:txBody>
      </p:sp>
      <p:sp>
        <p:nvSpPr>
          <p:cNvPr id="1048686" name="Content Placeholder 2"/>
          <p:cNvSpPr>
            <a:spLocks noGrp="1"/>
          </p:cNvSpPr>
          <p:nvPr>
            <p:ph idx="1"/>
          </p:nvPr>
        </p:nvSpPr>
        <p:spPr>
          <a:xfrm>
            <a:off x="537739" y="2425303"/>
            <a:ext cx="10515600" cy="3522620"/>
          </a:xfrm>
        </p:spPr>
        <p:txBody>
          <a:bodyPr>
            <a:normAutofit/>
          </a:bodyPr>
          <a:lstStyle/>
          <a:p>
            <a:pPr marL="514350" indent="-514350">
              <a:lnSpc>
                <a:spcPct val="150000"/>
              </a:lnSpc>
              <a:buFont typeface="+mj-lt"/>
              <a:buAutoNum type="alphaUcPeriod"/>
            </a:pPr>
            <a:r>
              <a:rPr lang="en-US" dirty="0"/>
              <a:t>1 and 2 only</a:t>
            </a:r>
          </a:p>
          <a:p>
            <a:pPr marL="514350" indent="-514350">
              <a:lnSpc>
                <a:spcPct val="150000"/>
              </a:lnSpc>
              <a:buFont typeface="+mj-lt"/>
              <a:buAutoNum type="alphaUcPeriod"/>
            </a:pPr>
            <a:r>
              <a:rPr lang="en-US" dirty="0"/>
              <a:t>2 and 3 only</a:t>
            </a:r>
          </a:p>
          <a:p>
            <a:pPr marL="514350" indent="-514350">
              <a:lnSpc>
                <a:spcPct val="150000"/>
              </a:lnSpc>
              <a:buFont typeface="+mj-lt"/>
              <a:buAutoNum type="alphaUcPeriod"/>
            </a:pPr>
            <a:r>
              <a:rPr lang="en-US" dirty="0"/>
              <a:t>1 and 3 only</a:t>
            </a:r>
          </a:p>
          <a:p>
            <a:pPr marL="514350" indent="-514350">
              <a:lnSpc>
                <a:spcPct val="150000"/>
              </a:lnSpc>
              <a:buFont typeface="+mj-lt"/>
              <a:buAutoNum type="alphaUcPeriod"/>
            </a:pPr>
            <a:r>
              <a:rPr lang="en-US" dirty="0"/>
              <a:t>1, 2 and 3</a:t>
            </a:r>
          </a:p>
        </p:txBody>
      </p:sp>
      <p:pic>
        <p:nvPicPr>
          <p:cNvPr id="6" name="Picture 5" descr="Logo&#10;&#10;Description automatically generated">
            <a:extLst>
              <a:ext uri="{FF2B5EF4-FFF2-40B4-BE49-F238E27FC236}">
                <a16:creationId xmlns:a16="http://schemas.microsoft.com/office/drawing/2014/main" id="{BF651D05-E1D0-4EB2-B25B-B01ECA739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379794953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92C58-05D6-1866-A4D2-C0AAB9BAD5FD}"/>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C6C0C8B9-EB72-46EA-E289-E71953B48ECE}"/>
              </a:ext>
            </a:extLst>
          </p:cNvPr>
          <p:cNvSpPr>
            <a:spLocks noGrp="1"/>
          </p:cNvSpPr>
          <p:nvPr>
            <p:ph type="title"/>
          </p:nvPr>
        </p:nvSpPr>
        <p:spPr>
          <a:xfrm>
            <a:off x="456459" y="257452"/>
            <a:ext cx="11646774" cy="2262228"/>
          </a:xfrm>
        </p:spPr>
        <p:txBody>
          <a:bodyPr>
            <a:noAutofit/>
          </a:bodyPr>
          <a:lstStyle/>
          <a:p>
            <a:r>
              <a:rPr lang="en-US" sz="2800" b="1" dirty="0">
                <a:latin typeface="+mn-lt"/>
              </a:rPr>
              <a:t>Which of the following statements about INS Malvan is correct?</a:t>
            </a:r>
            <a:br>
              <a:rPr lang="en-US" sz="2800" b="1" dirty="0">
                <a:latin typeface="+mn-lt"/>
              </a:rPr>
            </a:br>
            <a:r>
              <a:rPr lang="en-US" sz="2800" b="1" dirty="0">
                <a:latin typeface="+mn-lt"/>
              </a:rPr>
              <a:t>1. It has been built by Cochin Shipyard Limited (CSL), Kochi.</a:t>
            </a:r>
            <a:br>
              <a:rPr lang="en-US" sz="2800" b="1" dirty="0">
                <a:latin typeface="+mn-lt"/>
              </a:rPr>
            </a:br>
            <a:r>
              <a:rPr lang="en-US" sz="2800" b="1" dirty="0">
                <a:latin typeface="+mn-lt"/>
              </a:rPr>
              <a:t>2. It is designed primarily for Anti-Submarine Warfare (ASW) operations in shallow coastal waters. 3. It is powered by nuclear propulsion.</a:t>
            </a:r>
            <a:br>
              <a:rPr lang="en-US" sz="2800" b="1" dirty="0">
                <a:latin typeface="+mn-lt"/>
              </a:rPr>
            </a:br>
            <a:r>
              <a:rPr lang="en-US" sz="2800" b="1" dirty="0">
                <a:latin typeface="+mn-lt"/>
              </a:rPr>
              <a:t>Select the correct answer using the code below:</a:t>
            </a:r>
          </a:p>
        </p:txBody>
      </p:sp>
      <p:sp>
        <p:nvSpPr>
          <p:cNvPr id="1048686" name="Content Placeholder 2">
            <a:extLst>
              <a:ext uri="{FF2B5EF4-FFF2-40B4-BE49-F238E27FC236}">
                <a16:creationId xmlns:a16="http://schemas.microsoft.com/office/drawing/2014/main" id="{17B8D741-A507-1C48-178E-0E9BDA57A8FC}"/>
              </a:ext>
            </a:extLst>
          </p:cNvPr>
          <p:cNvSpPr>
            <a:spLocks noGrp="1"/>
          </p:cNvSpPr>
          <p:nvPr>
            <p:ph idx="1"/>
          </p:nvPr>
        </p:nvSpPr>
        <p:spPr>
          <a:xfrm>
            <a:off x="537739" y="2425303"/>
            <a:ext cx="10515600" cy="3522620"/>
          </a:xfrm>
        </p:spPr>
        <p:txBody>
          <a:bodyPr>
            <a:normAutofit/>
          </a:bodyPr>
          <a:lstStyle/>
          <a:p>
            <a:pPr marL="514350" indent="-514350">
              <a:lnSpc>
                <a:spcPct val="150000"/>
              </a:lnSpc>
              <a:buFont typeface="+mj-lt"/>
              <a:buAutoNum type="alphaUcPeriod"/>
            </a:pPr>
            <a:r>
              <a:rPr lang="en-US" b="1" dirty="0">
                <a:solidFill>
                  <a:srgbClr val="00B050"/>
                </a:solidFill>
              </a:rPr>
              <a:t>1 and 2 only</a:t>
            </a:r>
          </a:p>
          <a:p>
            <a:pPr marL="514350" indent="-514350">
              <a:lnSpc>
                <a:spcPct val="150000"/>
              </a:lnSpc>
              <a:buFont typeface="+mj-lt"/>
              <a:buAutoNum type="alphaUcPeriod"/>
            </a:pPr>
            <a:r>
              <a:rPr lang="en-US" dirty="0"/>
              <a:t>2 and 3 only</a:t>
            </a:r>
          </a:p>
          <a:p>
            <a:pPr marL="514350" indent="-514350">
              <a:lnSpc>
                <a:spcPct val="150000"/>
              </a:lnSpc>
              <a:buFont typeface="+mj-lt"/>
              <a:buAutoNum type="alphaUcPeriod"/>
            </a:pPr>
            <a:r>
              <a:rPr lang="en-US" dirty="0"/>
              <a:t>1 and 3 only</a:t>
            </a:r>
          </a:p>
          <a:p>
            <a:pPr marL="514350" indent="-514350">
              <a:lnSpc>
                <a:spcPct val="150000"/>
              </a:lnSpc>
              <a:buFont typeface="+mj-lt"/>
              <a:buAutoNum type="alphaUcPeriod"/>
            </a:pPr>
            <a:r>
              <a:rPr lang="en-US" dirty="0"/>
              <a:t>1, 2 and 3</a:t>
            </a:r>
          </a:p>
        </p:txBody>
      </p:sp>
      <p:pic>
        <p:nvPicPr>
          <p:cNvPr id="6" name="Picture 5" descr="Logo&#10;&#10;Description automatically generated">
            <a:extLst>
              <a:ext uri="{FF2B5EF4-FFF2-40B4-BE49-F238E27FC236}">
                <a16:creationId xmlns:a16="http://schemas.microsoft.com/office/drawing/2014/main" id="{80092DC1-80CA-A023-1642-12E8CF7E33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75959724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a:xfrm>
            <a:off x="456459" y="257452"/>
            <a:ext cx="11646774" cy="899544"/>
          </a:xfrm>
        </p:spPr>
        <p:txBody>
          <a:bodyPr>
            <a:noAutofit/>
          </a:bodyPr>
          <a:lstStyle/>
          <a:p>
            <a:r>
              <a:rPr lang="en-US" sz="4000" b="1" dirty="0">
                <a:latin typeface="+mn-lt"/>
              </a:rPr>
              <a:t>The maiden flight-test of the 'Kusha' Long-Range Surface-to-Air Missile was conducted by:</a:t>
            </a:r>
          </a:p>
        </p:txBody>
      </p:sp>
      <p:sp>
        <p:nvSpPr>
          <p:cNvPr id="1048686" name="Content Placeholder 2"/>
          <p:cNvSpPr>
            <a:spLocks noGrp="1"/>
          </p:cNvSpPr>
          <p:nvPr>
            <p:ph idx="1"/>
          </p:nvPr>
        </p:nvSpPr>
        <p:spPr>
          <a:xfrm>
            <a:off x="456459" y="1264575"/>
            <a:ext cx="10515600" cy="3522620"/>
          </a:xfrm>
        </p:spPr>
        <p:txBody>
          <a:bodyPr>
            <a:normAutofit/>
          </a:bodyPr>
          <a:lstStyle/>
          <a:p>
            <a:pPr marL="514350" indent="-514350">
              <a:lnSpc>
                <a:spcPct val="150000"/>
              </a:lnSpc>
              <a:buFont typeface="+mj-lt"/>
              <a:buAutoNum type="alphaUcPeriod"/>
            </a:pPr>
            <a:r>
              <a:rPr lang="en-US" dirty="0"/>
              <a:t>ISRO</a:t>
            </a:r>
          </a:p>
          <a:p>
            <a:pPr marL="514350" indent="-514350">
              <a:lnSpc>
                <a:spcPct val="150000"/>
              </a:lnSpc>
              <a:buFont typeface="+mj-lt"/>
              <a:buAutoNum type="alphaUcPeriod"/>
            </a:pPr>
            <a:r>
              <a:rPr lang="en-US" dirty="0"/>
              <a:t>HAL</a:t>
            </a:r>
          </a:p>
          <a:p>
            <a:pPr marL="514350" indent="-514350">
              <a:lnSpc>
                <a:spcPct val="150000"/>
              </a:lnSpc>
              <a:buFont typeface="+mj-lt"/>
              <a:buAutoNum type="alphaUcPeriod"/>
            </a:pPr>
            <a:r>
              <a:rPr lang="en-US" dirty="0"/>
              <a:t>DRDO</a:t>
            </a:r>
          </a:p>
          <a:p>
            <a:pPr marL="514350" indent="-514350">
              <a:lnSpc>
                <a:spcPct val="150000"/>
              </a:lnSpc>
              <a:buFont typeface="+mj-lt"/>
              <a:buAutoNum type="alphaUcPeriod"/>
            </a:pPr>
            <a:r>
              <a:rPr lang="en-US" dirty="0"/>
              <a:t>BEL</a:t>
            </a:r>
          </a:p>
        </p:txBody>
      </p:sp>
      <p:pic>
        <p:nvPicPr>
          <p:cNvPr id="6" name="Picture 5" descr="Logo&#10;&#10;Description automatically generated">
            <a:extLst>
              <a:ext uri="{FF2B5EF4-FFF2-40B4-BE49-F238E27FC236}">
                <a16:creationId xmlns:a16="http://schemas.microsoft.com/office/drawing/2014/main" id="{BF651D05-E1D0-4EB2-B25B-B01ECA739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123947080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92B99-D9D9-22F6-8956-C705C837F86B}"/>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01979F43-86C2-BE25-2C8B-556E0B332071}"/>
              </a:ext>
            </a:extLst>
          </p:cNvPr>
          <p:cNvSpPr>
            <a:spLocks noGrp="1"/>
          </p:cNvSpPr>
          <p:nvPr>
            <p:ph type="title"/>
          </p:nvPr>
        </p:nvSpPr>
        <p:spPr>
          <a:xfrm>
            <a:off x="456459" y="257452"/>
            <a:ext cx="11646774" cy="899544"/>
          </a:xfrm>
        </p:spPr>
        <p:txBody>
          <a:bodyPr>
            <a:noAutofit/>
          </a:bodyPr>
          <a:lstStyle/>
          <a:p>
            <a:r>
              <a:rPr lang="en-US" sz="4000" b="1" dirty="0">
                <a:latin typeface="+mn-lt"/>
              </a:rPr>
              <a:t>The maiden flight-test of the 'Kusha' Long-Range Surface-to-Air Missile was conducted by:</a:t>
            </a:r>
          </a:p>
        </p:txBody>
      </p:sp>
      <p:sp>
        <p:nvSpPr>
          <p:cNvPr id="1048686" name="Content Placeholder 2">
            <a:extLst>
              <a:ext uri="{FF2B5EF4-FFF2-40B4-BE49-F238E27FC236}">
                <a16:creationId xmlns:a16="http://schemas.microsoft.com/office/drawing/2014/main" id="{3C4B0925-88B2-0666-E42F-9E2B10A3F14A}"/>
              </a:ext>
            </a:extLst>
          </p:cNvPr>
          <p:cNvSpPr>
            <a:spLocks noGrp="1"/>
          </p:cNvSpPr>
          <p:nvPr>
            <p:ph idx="1"/>
          </p:nvPr>
        </p:nvSpPr>
        <p:spPr>
          <a:xfrm>
            <a:off x="456459" y="1264575"/>
            <a:ext cx="10515600" cy="3522620"/>
          </a:xfrm>
        </p:spPr>
        <p:txBody>
          <a:bodyPr>
            <a:normAutofit/>
          </a:bodyPr>
          <a:lstStyle/>
          <a:p>
            <a:pPr marL="514350" indent="-514350">
              <a:lnSpc>
                <a:spcPct val="150000"/>
              </a:lnSpc>
              <a:buFont typeface="+mj-lt"/>
              <a:buAutoNum type="alphaUcPeriod"/>
            </a:pPr>
            <a:r>
              <a:rPr lang="en-US" dirty="0"/>
              <a:t>ISRO</a:t>
            </a:r>
          </a:p>
          <a:p>
            <a:pPr marL="514350" indent="-514350">
              <a:lnSpc>
                <a:spcPct val="150000"/>
              </a:lnSpc>
              <a:buFont typeface="+mj-lt"/>
              <a:buAutoNum type="alphaUcPeriod"/>
            </a:pPr>
            <a:r>
              <a:rPr lang="en-US" dirty="0"/>
              <a:t>HAL</a:t>
            </a:r>
          </a:p>
          <a:p>
            <a:pPr marL="514350" indent="-514350">
              <a:lnSpc>
                <a:spcPct val="150000"/>
              </a:lnSpc>
              <a:buFont typeface="+mj-lt"/>
              <a:buAutoNum type="alphaUcPeriod"/>
            </a:pPr>
            <a:r>
              <a:rPr lang="en-US" b="1" dirty="0">
                <a:solidFill>
                  <a:srgbClr val="00B050"/>
                </a:solidFill>
              </a:rPr>
              <a:t>DRDO</a:t>
            </a:r>
          </a:p>
          <a:p>
            <a:pPr marL="514350" indent="-514350">
              <a:lnSpc>
                <a:spcPct val="150000"/>
              </a:lnSpc>
              <a:buFont typeface="+mj-lt"/>
              <a:buAutoNum type="alphaUcPeriod"/>
            </a:pPr>
            <a:r>
              <a:rPr lang="en-US" dirty="0"/>
              <a:t>BEL</a:t>
            </a:r>
          </a:p>
        </p:txBody>
      </p:sp>
      <p:pic>
        <p:nvPicPr>
          <p:cNvPr id="6" name="Picture 5" descr="Logo&#10;&#10;Description automatically generated">
            <a:extLst>
              <a:ext uri="{FF2B5EF4-FFF2-40B4-BE49-F238E27FC236}">
                <a16:creationId xmlns:a16="http://schemas.microsoft.com/office/drawing/2014/main" id="{FEA19A5E-53D8-40CB-2695-87B1CBAE04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23476464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a:xfrm>
            <a:off x="456459" y="257452"/>
            <a:ext cx="11646774" cy="899544"/>
          </a:xfrm>
        </p:spPr>
        <p:txBody>
          <a:bodyPr>
            <a:noAutofit/>
          </a:bodyPr>
          <a:lstStyle/>
          <a:p>
            <a:r>
              <a:rPr lang="en-US" sz="4000" b="1" dirty="0">
                <a:latin typeface="+mn-lt"/>
              </a:rPr>
              <a:t>India's first indigenous Expendable Turbo Jet Engine has been designed by:</a:t>
            </a:r>
          </a:p>
        </p:txBody>
      </p:sp>
      <p:sp>
        <p:nvSpPr>
          <p:cNvPr id="1048686" name="Content Placeholder 2"/>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ADA</a:t>
            </a:r>
          </a:p>
          <a:p>
            <a:pPr marL="514350" indent="-514350">
              <a:lnSpc>
                <a:spcPct val="150000"/>
              </a:lnSpc>
              <a:buFont typeface="+mj-lt"/>
              <a:buAutoNum type="alphaUcPeriod"/>
            </a:pPr>
            <a:r>
              <a:rPr lang="en-US" dirty="0"/>
              <a:t>HAL</a:t>
            </a:r>
          </a:p>
          <a:p>
            <a:pPr marL="514350" indent="-514350">
              <a:lnSpc>
                <a:spcPct val="150000"/>
              </a:lnSpc>
              <a:buFont typeface="+mj-lt"/>
              <a:buAutoNum type="alphaUcPeriod"/>
            </a:pPr>
            <a:r>
              <a:rPr lang="en-US" dirty="0"/>
              <a:t>Gas Turbine Research Establishment (GTRE), DRDO</a:t>
            </a:r>
          </a:p>
          <a:p>
            <a:pPr marL="514350" indent="-514350">
              <a:lnSpc>
                <a:spcPct val="150000"/>
              </a:lnSpc>
              <a:buFont typeface="+mj-lt"/>
              <a:buAutoNum type="alphaUcPeriod"/>
            </a:pPr>
            <a:r>
              <a:rPr lang="en-US" dirty="0"/>
              <a:t>BHEL</a:t>
            </a:r>
          </a:p>
        </p:txBody>
      </p:sp>
      <p:pic>
        <p:nvPicPr>
          <p:cNvPr id="6" name="Picture 5" descr="Logo&#10;&#10;Description automatically generated">
            <a:extLst>
              <a:ext uri="{FF2B5EF4-FFF2-40B4-BE49-F238E27FC236}">
                <a16:creationId xmlns:a16="http://schemas.microsoft.com/office/drawing/2014/main" id="{BF651D05-E1D0-4EB2-B25B-B01ECA739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2191711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9CAE4-2BA2-2860-E1C0-A32C540F9E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CDC493-F0B4-01DD-0DCC-ED4AE7270756}"/>
              </a:ext>
            </a:extLst>
          </p:cNvPr>
          <p:cNvSpPr>
            <a:spLocks noGrp="1"/>
          </p:cNvSpPr>
          <p:nvPr>
            <p:ph type="title"/>
          </p:nvPr>
        </p:nvSpPr>
        <p:spPr>
          <a:xfrm>
            <a:off x="323295" y="350150"/>
            <a:ext cx="11217676" cy="919849"/>
          </a:xfrm>
        </p:spPr>
        <p:txBody>
          <a:bodyPr>
            <a:noAutofit/>
          </a:bodyPr>
          <a:lstStyle/>
          <a:p>
            <a:r>
              <a:rPr lang="en-US" sz="4000" b="1" dirty="0">
                <a:latin typeface="+mn-lt"/>
              </a:rPr>
              <a:t>Indian Army Creates Integrated Battle Groups in Major Military Reform</a:t>
            </a:r>
          </a:p>
        </p:txBody>
      </p:sp>
      <p:sp>
        <p:nvSpPr>
          <p:cNvPr id="3" name="Content Placeholder 2">
            <a:extLst>
              <a:ext uri="{FF2B5EF4-FFF2-40B4-BE49-F238E27FC236}">
                <a16:creationId xmlns:a16="http://schemas.microsoft.com/office/drawing/2014/main" id="{76E2238B-2E5C-9E01-4245-8BAD65C2891C}"/>
              </a:ext>
            </a:extLst>
          </p:cNvPr>
          <p:cNvSpPr>
            <a:spLocks noGrp="1"/>
          </p:cNvSpPr>
          <p:nvPr>
            <p:ph idx="1"/>
          </p:nvPr>
        </p:nvSpPr>
        <p:spPr>
          <a:xfrm>
            <a:off x="363935" y="1345312"/>
            <a:ext cx="11666541" cy="3222956"/>
          </a:xfrm>
        </p:spPr>
        <p:txBody>
          <a:bodyPr>
            <a:noAutofit/>
          </a:bodyPr>
          <a:lstStyle/>
          <a:p>
            <a:pPr marL="0" indent="0">
              <a:lnSpc>
                <a:spcPct val="150000"/>
              </a:lnSpc>
              <a:buNone/>
            </a:pPr>
            <a:r>
              <a:rPr lang="en-US" dirty="0"/>
              <a:t>This enables rapid mobilisation, quicker decision-making, and enhanced operational flexibility across different terrains.</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CF408025-19D8-D2B3-25FF-2EACDA4CFC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Army">
            <a:extLst>
              <a:ext uri="{FF2B5EF4-FFF2-40B4-BE49-F238E27FC236}">
                <a16:creationId xmlns:a16="http://schemas.microsoft.com/office/drawing/2014/main" id="{E5BB99E2-14E4-8DD4-3031-D1F3DB9CD5FD}"/>
              </a:ext>
            </a:extLst>
          </p:cNvPr>
          <p:cNvPicPr>
            <a:picLocks noChangeAspect="1"/>
          </p:cNvPicPr>
          <p:nvPr/>
        </p:nvPicPr>
        <p:blipFill>
          <a:blip r:embed="rId3"/>
          <a:stretch>
            <a:fillRect/>
          </a:stretch>
        </p:blipFill>
        <p:spPr>
          <a:xfrm>
            <a:off x="589280" y="3817307"/>
            <a:ext cx="3728720" cy="2793672"/>
          </a:xfrm>
          <a:prstGeom prst="rect">
            <a:avLst/>
          </a:prstGeom>
        </p:spPr>
      </p:pic>
    </p:spTree>
    <p:extLst>
      <p:ext uri="{BB962C8B-B14F-4D97-AF65-F5344CB8AC3E}">
        <p14:creationId xmlns:p14="http://schemas.microsoft.com/office/powerpoint/2010/main" val="161785787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553FC-B1CB-210E-B071-8F2A1DD00850}"/>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F12F8297-D408-DD0A-8C67-9B7BAC325EF3}"/>
              </a:ext>
            </a:extLst>
          </p:cNvPr>
          <p:cNvSpPr>
            <a:spLocks noGrp="1"/>
          </p:cNvSpPr>
          <p:nvPr>
            <p:ph type="title"/>
          </p:nvPr>
        </p:nvSpPr>
        <p:spPr>
          <a:xfrm>
            <a:off x="456459" y="257452"/>
            <a:ext cx="11646774" cy="899544"/>
          </a:xfrm>
        </p:spPr>
        <p:txBody>
          <a:bodyPr>
            <a:noAutofit/>
          </a:bodyPr>
          <a:lstStyle/>
          <a:p>
            <a:r>
              <a:rPr lang="en-US" sz="4000" b="1" dirty="0">
                <a:latin typeface="+mn-lt"/>
              </a:rPr>
              <a:t>India's first indigenous Expendable Turbo Jet Engine has been designed by:</a:t>
            </a:r>
          </a:p>
        </p:txBody>
      </p:sp>
      <p:sp>
        <p:nvSpPr>
          <p:cNvPr id="1048686" name="Content Placeholder 2">
            <a:extLst>
              <a:ext uri="{FF2B5EF4-FFF2-40B4-BE49-F238E27FC236}">
                <a16:creationId xmlns:a16="http://schemas.microsoft.com/office/drawing/2014/main" id="{7102DC3A-2654-39FB-BF10-E1B07E37721F}"/>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ADA</a:t>
            </a:r>
          </a:p>
          <a:p>
            <a:pPr marL="514350" indent="-514350">
              <a:lnSpc>
                <a:spcPct val="150000"/>
              </a:lnSpc>
              <a:buFont typeface="+mj-lt"/>
              <a:buAutoNum type="alphaUcPeriod"/>
            </a:pPr>
            <a:r>
              <a:rPr lang="en-US" dirty="0"/>
              <a:t>HAL</a:t>
            </a:r>
          </a:p>
          <a:p>
            <a:pPr marL="514350" indent="-514350">
              <a:lnSpc>
                <a:spcPct val="150000"/>
              </a:lnSpc>
              <a:buFont typeface="+mj-lt"/>
              <a:buAutoNum type="alphaUcPeriod"/>
            </a:pPr>
            <a:r>
              <a:rPr lang="en-US" b="1" dirty="0">
                <a:solidFill>
                  <a:srgbClr val="00B050"/>
                </a:solidFill>
              </a:rPr>
              <a:t>Gas Turbine Research Establishment (GTRE), DRDO</a:t>
            </a:r>
          </a:p>
          <a:p>
            <a:pPr marL="514350" indent="-514350">
              <a:lnSpc>
                <a:spcPct val="150000"/>
              </a:lnSpc>
              <a:buFont typeface="+mj-lt"/>
              <a:buAutoNum type="alphaUcPeriod"/>
            </a:pPr>
            <a:r>
              <a:rPr lang="en-US" dirty="0"/>
              <a:t>BHEL</a:t>
            </a:r>
          </a:p>
        </p:txBody>
      </p:sp>
      <p:pic>
        <p:nvPicPr>
          <p:cNvPr id="6" name="Picture 5" descr="Logo&#10;&#10;Description automatically generated">
            <a:extLst>
              <a:ext uri="{FF2B5EF4-FFF2-40B4-BE49-F238E27FC236}">
                <a16:creationId xmlns:a16="http://schemas.microsoft.com/office/drawing/2014/main" id="{BDC702B8-599C-E8DC-DDD6-4560940394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276749941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a:xfrm>
            <a:off x="456459" y="257452"/>
            <a:ext cx="11646774" cy="899544"/>
          </a:xfrm>
        </p:spPr>
        <p:txBody>
          <a:bodyPr>
            <a:noAutofit/>
          </a:bodyPr>
          <a:lstStyle/>
          <a:p>
            <a:r>
              <a:rPr lang="en-US" sz="4000" b="1" dirty="0">
                <a:latin typeface="+mn-lt"/>
              </a:rPr>
              <a:t>The Netro NW-3000 supplied by MKU Limited is a:</a:t>
            </a:r>
          </a:p>
        </p:txBody>
      </p:sp>
      <p:sp>
        <p:nvSpPr>
          <p:cNvPr id="1048686" name="Content Placeholder 2"/>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Radar System</a:t>
            </a:r>
          </a:p>
          <a:p>
            <a:pPr marL="514350" indent="-514350">
              <a:lnSpc>
                <a:spcPct val="150000"/>
              </a:lnSpc>
              <a:buFont typeface="+mj-lt"/>
              <a:buAutoNum type="alphaUcPeriod"/>
            </a:pPr>
            <a:r>
              <a:rPr lang="en-US" dirty="0"/>
              <a:t>Assault Rifle</a:t>
            </a:r>
          </a:p>
          <a:p>
            <a:pPr marL="514350" indent="-514350">
              <a:lnSpc>
                <a:spcPct val="150000"/>
              </a:lnSpc>
              <a:buFont typeface="+mj-lt"/>
              <a:buAutoNum type="alphaUcPeriod"/>
            </a:pPr>
            <a:r>
              <a:rPr lang="en-US" dirty="0"/>
              <a:t>Thermal Drone</a:t>
            </a:r>
          </a:p>
          <a:p>
            <a:pPr marL="514350" indent="-514350">
              <a:lnSpc>
                <a:spcPct val="150000"/>
              </a:lnSpc>
              <a:buFont typeface="+mj-lt"/>
              <a:buAutoNum type="alphaUcPeriod"/>
            </a:pPr>
            <a:r>
              <a:rPr lang="en-US" dirty="0"/>
              <a:t>Night-Vision Weapon Sight</a:t>
            </a:r>
          </a:p>
        </p:txBody>
      </p:sp>
      <p:pic>
        <p:nvPicPr>
          <p:cNvPr id="6" name="Picture 5" descr="Logo&#10;&#10;Description automatically generated">
            <a:extLst>
              <a:ext uri="{FF2B5EF4-FFF2-40B4-BE49-F238E27FC236}">
                <a16:creationId xmlns:a16="http://schemas.microsoft.com/office/drawing/2014/main" id="{BF651D05-E1D0-4EB2-B25B-B01ECA739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87473569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36FC5-7B18-F62B-A8CC-A1E2A4C678E9}"/>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DD9E1525-EAEF-365B-867E-9EDB6C5CF1E2}"/>
              </a:ext>
            </a:extLst>
          </p:cNvPr>
          <p:cNvSpPr>
            <a:spLocks noGrp="1"/>
          </p:cNvSpPr>
          <p:nvPr>
            <p:ph type="title"/>
          </p:nvPr>
        </p:nvSpPr>
        <p:spPr>
          <a:xfrm>
            <a:off x="456459" y="257452"/>
            <a:ext cx="11646774" cy="899544"/>
          </a:xfrm>
        </p:spPr>
        <p:txBody>
          <a:bodyPr>
            <a:noAutofit/>
          </a:bodyPr>
          <a:lstStyle/>
          <a:p>
            <a:r>
              <a:rPr lang="en-US" sz="4000" b="1" dirty="0">
                <a:latin typeface="+mn-lt"/>
              </a:rPr>
              <a:t>The Netro NW-3000 supplied by MKU Limited is a:</a:t>
            </a:r>
          </a:p>
        </p:txBody>
      </p:sp>
      <p:sp>
        <p:nvSpPr>
          <p:cNvPr id="1048686" name="Content Placeholder 2">
            <a:extLst>
              <a:ext uri="{FF2B5EF4-FFF2-40B4-BE49-F238E27FC236}">
                <a16:creationId xmlns:a16="http://schemas.microsoft.com/office/drawing/2014/main" id="{2D4D102D-C896-4CF1-B60A-F4445C3CB9A1}"/>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Radar System</a:t>
            </a:r>
          </a:p>
          <a:p>
            <a:pPr marL="514350" indent="-514350">
              <a:lnSpc>
                <a:spcPct val="150000"/>
              </a:lnSpc>
              <a:buFont typeface="+mj-lt"/>
              <a:buAutoNum type="alphaUcPeriod"/>
            </a:pPr>
            <a:r>
              <a:rPr lang="en-US" dirty="0"/>
              <a:t>Assault Rifle</a:t>
            </a:r>
          </a:p>
          <a:p>
            <a:pPr marL="514350" indent="-514350">
              <a:lnSpc>
                <a:spcPct val="150000"/>
              </a:lnSpc>
              <a:buFont typeface="+mj-lt"/>
              <a:buAutoNum type="alphaUcPeriod"/>
            </a:pPr>
            <a:r>
              <a:rPr lang="en-US" dirty="0"/>
              <a:t>Thermal Drone</a:t>
            </a:r>
          </a:p>
          <a:p>
            <a:pPr marL="514350" indent="-514350">
              <a:lnSpc>
                <a:spcPct val="150000"/>
              </a:lnSpc>
              <a:buFont typeface="+mj-lt"/>
              <a:buAutoNum type="alphaUcPeriod"/>
            </a:pPr>
            <a:r>
              <a:rPr lang="en-US" b="1" dirty="0">
                <a:solidFill>
                  <a:srgbClr val="00B050"/>
                </a:solidFill>
              </a:rPr>
              <a:t>Night-Vision Weapon Sight</a:t>
            </a:r>
          </a:p>
        </p:txBody>
      </p:sp>
      <p:pic>
        <p:nvPicPr>
          <p:cNvPr id="6" name="Picture 5" descr="Logo&#10;&#10;Description automatically generated">
            <a:extLst>
              <a:ext uri="{FF2B5EF4-FFF2-40B4-BE49-F238E27FC236}">
                <a16:creationId xmlns:a16="http://schemas.microsoft.com/office/drawing/2014/main" id="{6F1537DF-67BC-F77A-3F12-72A8C6A77B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17103261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a:xfrm>
            <a:off x="456459" y="257452"/>
            <a:ext cx="11646774" cy="899544"/>
          </a:xfrm>
        </p:spPr>
        <p:txBody>
          <a:bodyPr>
            <a:noAutofit/>
          </a:bodyPr>
          <a:lstStyle/>
          <a:p>
            <a:r>
              <a:rPr lang="en-US" sz="4000" b="1" dirty="0">
                <a:latin typeface="+mn-lt"/>
              </a:rPr>
              <a:t>Machilipatnam (BY 529), launched by the Indian Navy, is the:</a:t>
            </a:r>
          </a:p>
        </p:txBody>
      </p:sp>
      <p:sp>
        <p:nvSpPr>
          <p:cNvPr id="1048686" name="Content Placeholder 2"/>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Fifth Survey Vessel (Large)</a:t>
            </a:r>
          </a:p>
          <a:p>
            <a:pPr marL="514350" indent="-514350">
              <a:lnSpc>
                <a:spcPct val="150000"/>
              </a:lnSpc>
              <a:buFont typeface="+mj-lt"/>
              <a:buAutoNum type="alphaUcPeriod"/>
            </a:pPr>
            <a:r>
              <a:rPr lang="en-US" dirty="0"/>
              <a:t>Sixth Missile Corvette</a:t>
            </a:r>
          </a:p>
          <a:p>
            <a:pPr marL="514350" indent="-514350">
              <a:lnSpc>
                <a:spcPct val="150000"/>
              </a:lnSpc>
              <a:buFont typeface="+mj-lt"/>
              <a:buAutoNum type="alphaUcPeriod"/>
            </a:pPr>
            <a:r>
              <a:rPr lang="en-US" dirty="0"/>
              <a:t>Seventh Anti-Submarine Warfare Shallow Water Craft (ASW SWC)</a:t>
            </a:r>
          </a:p>
          <a:p>
            <a:pPr marL="514350" indent="-514350">
              <a:lnSpc>
                <a:spcPct val="150000"/>
              </a:lnSpc>
              <a:buFont typeface="+mj-lt"/>
              <a:buAutoNum type="alphaUcPeriod"/>
            </a:pPr>
            <a:r>
              <a:rPr lang="en-US" dirty="0"/>
              <a:t>Eighth Offshore Patrol Vessel</a:t>
            </a:r>
          </a:p>
        </p:txBody>
      </p:sp>
      <p:pic>
        <p:nvPicPr>
          <p:cNvPr id="6" name="Picture 5" descr="Logo&#10;&#10;Description automatically generated">
            <a:extLst>
              <a:ext uri="{FF2B5EF4-FFF2-40B4-BE49-F238E27FC236}">
                <a16:creationId xmlns:a16="http://schemas.microsoft.com/office/drawing/2014/main" id="{BF651D05-E1D0-4EB2-B25B-B01ECA739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275264094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52A8F-5697-6B5D-AEEC-33EFD3664CD4}"/>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67817A37-9D49-16C9-4EC9-0992CAEBBA03}"/>
              </a:ext>
            </a:extLst>
          </p:cNvPr>
          <p:cNvSpPr>
            <a:spLocks noGrp="1"/>
          </p:cNvSpPr>
          <p:nvPr>
            <p:ph type="title"/>
          </p:nvPr>
        </p:nvSpPr>
        <p:spPr>
          <a:xfrm>
            <a:off x="456459" y="257452"/>
            <a:ext cx="11646774" cy="899544"/>
          </a:xfrm>
        </p:spPr>
        <p:txBody>
          <a:bodyPr>
            <a:noAutofit/>
          </a:bodyPr>
          <a:lstStyle/>
          <a:p>
            <a:r>
              <a:rPr lang="en-US" sz="4000" b="1" dirty="0">
                <a:latin typeface="+mn-lt"/>
              </a:rPr>
              <a:t>Machilipatnam (BY 529), launched by the Indian Navy, is the:</a:t>
            </a:r>
          </a:p>
        </p:txBody>
      </p:sp>
      <p:sp>
        <p:nvSpPr>
          <p:cNvPr id="1048686" name="Content Placeholder 2">
            <a:extLst>
              <a:ext uri="{FF2B5EF4-FFF2-40B4-BE49-F238E27FC236}">
                <a16:creationId xmlns:a16="http://schemas.microsoft.com/office/drawing/2014/main" id="{275CF269-6135-44C2-F84F-763CFD17F117}"/>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Fifth Survey Vessel (Large)</a:t>
            </a:r>
          </a:p>
          <a:p>
            <a:pPr marL="514350" indent="-514350">
              <a:lnSpc>
                <a:spcPct val="150000"/>
              </a:lnSpc>
              <a:buFont typeface="+mj-lt"/>
              <a:buAutoNum type="alphaUcPeriod"/>
            </a:pPr>
            <a:r>
              <a:rPr lang="en-US" dirty="0"/>
              <a:t>Sixth Missile Corvette</a:t>
            </a:r>
          </a:p>
          <a:p>
            <a:pPr marL="514350" indent="-514350">
              <a:lnSpc>
                <a:spcPct val="150000"/>
              </a:lnSpc>
              <a:buFont typeface="+mj-lt"/>
              <a:buAutoNum type="alphaUcPeriod"/>
            </a:pPr>
            <a:r>
              <a:rPr lang="en-US" b="1" dirty="0">
                <a:solidFill>
                  <a:srgbClr val="00B050"/>
                </a:solidFill>
              </a:rPr>
              <a:t>Seventh Anti-Submarine Warfare Shallow Water Craft </a:t>
            </a:r>
            <a:r>
              <a:rPr lang="en-US" dirty="0">
                <a:solidFill>
                  <a:srgbClr val="00B050"/>
                </a:solidFill>
              </a:rPr>
              <a:t>(ASW SWC)</a:t>
            </a:r>
          </a:p>
          <a:p>
            <a:pPr marL="514350" indent="-514350">
              <a:lnSpc>
                <a:spcPct val="150000"/>
              </a:lnSpc>
              <a:buFont typeface="+mj-lt"/>
              <a:buAutoNum type="alphaUcPeriod"/>
            </a:pPr>
            <a:r>
              <a:rPr lang="en-US" dirty="0"/>
              <a:t>Eighth Offshore Patrol Vessel</a:t>
            </a:r>
          </a:p>
        </p:txBody>
      </p:sp>
      <p:pic>
        <p:nvPicPr>
          <p:cNvPr id="6" name="Picture 5" descr="Logo&#10;&#10;Description automatically generated">
            <a:extLst>
              <a:ext uri="{FF2B5EF4-FFF2-40B4-BE49-F238E27FC236}">
                <a16:creationId xmlns:a16="http://schemas.microsoft.com/office/drawing/2014/main" id="{04FB768A-2E45-48D1-193D-3D9017FD2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295431472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a:xfrm>
            <a:off x="456459" y="257452"/>
            <a:ext cx="11646774" cy="899544"/>
          </a:xfrm>
        </p:spPr>
        <p:txBody>
          <a:bodyPr>
            <a:noAutofit/>
          </a:bodyPr>
          <a:lstStyle/>
          <a:p>
            <a:r>
              <a:rPr lang="en-US" sz="4000" b="1" dirty="0">
                <a:latin typeface="+mn-lt"/>
              </a:rPr>
              <a:t>Machilipatnam (BY 529) has been constructed by:</a:t>
            </a:r>
          </a:p>
        </p:txBody>
      </p:sp>
      <p:sp>
        <p:nvSpPr>
          <p:cNvPr id="1048686" name="Content Placeholder 2"/>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Mazagon Dock Shipbuilders Limited (MDL)</a:t>
            </a:r>
          </a:p>
          <a:p>
            <a:pPr marL="514350" indent="-514350">
              <a:lnSpc>
                <a:spcPct val="150000"/>
              </a:lnSpc>
              <a:buFont typeface="+mj-lt"/>
              <a:buAutoNum type="alphaUcPeriod"/>
            </a:pPr>
            <a:r>
              <a:rPr lang="en-US" dirty="0"/>
              <a:t>Garden Reach Shipbuilders &amp; Engineers (GRSE)</a:t>
            </a:r>
          </a:p>
          <a:p>
            <a:pPr marL="514350" indent="-514350">
              <a:lnSpc>
                <a:spcPct val="150000"/>
              </a:lnSpc>
              <a:buFont typeface="+mj-lt"/>
              <a:buAutoNum type="alphaUcPeriod"/>
            </a:pPr>
            <a:r>
              <a:rPr lang="en-US" dirty="0"/>
              <a:t>Goa Shipyard Limited (GSL)</a:t>
            </a:r>
          </a:p>
          <a:p>
            <a:pPr marL="514350" indent="-514350">
              <a:lnSpc>
                <a:spcPct val="150000"/>
              </a:lnSpc>
              <a:buFont typeface="+mj-lt"/>
              <a:buAutoNum type="alphaUcPeriod"/>
            </a:pPr>
            <a:r>
              <a:rPr lang="en-US" dirty="0"/>
              <a:t>Cochin Shipyard Limited (CSL)</a:t>
            </a:r>
          </a:p>
        </p:txBody>
      </p:sp>
      <p:pic>
        <p:nvPicPr>
          <p:cNvPr id="6" name="Picture 5" descr="Logo&#10;&#10;Description automatically generated">
            <a:extLst>
              <a:ext uri="{FF2B5EF4-FFF2-40B4-BE49-F238E27FC236}">
                <a16:creationId xmlns:a16="http://schemas.microsoft.com/office/drawing/2014/main" id="{BF651D05-E1D0-4EB2-B25B-B01ECA739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284657298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9A69B-A722-DB30-3AB3-B6A048F58A60}"/>
            </a:ext>
          </a:extLst>
        </p:cNvPr>
        <p:cNvGrpSpPr/>
        <p:nvPr/>
      </p:nvGrpSpPr>
      <p:grpSpPr>
        <a:xfrm>
          <a:off x="0" y="0"/>
          <a:ext cx="0" cy="0"/>
          <a:chOff x="0" y="0"/>
          <a:chExt cx="0" cy="0"/>
        </a:xfrm>
      </p:grpSpPr>
      <p:sp>
        <p:nvSpPr>
          <p:cNvPr id="1048685" name="Title 1">
            <a:extLst>
              <a:ext uri="{FF2B5EF4-FFF2-40B4-BE49-F238E27FC236}">
                <a16:creationId xmlns:a16="http://schemas.microsoft.com/office/drawing/2014/main" id="{80E7E2A6-6818-B260-212B-1C803718B747}"/>
              </a:ext>
            </a:extLst>
          </p:cNvPr>
          <p:cNvSpPr>
            <a:spLocks noGrp="1"/>
          </p:cNvSpPr>
          <p:nvPr>
            <p:ph type="title"/>
          </p:nvPr>
        </p:nvSpPr>
        <p:spPr>
          <a:xfrm>
            <a:off x="456459" y="257452"/>
            <a:ext cx="11646774" cy="899544"/>
          </a:xfrm>
        </p:spPr>
        <p:txBody>
          <a:bodyPr>
            <a:noAutofit/>
          </a:bodyPr>
          <a:lstStyle/>
          <a:p>
            <a:r>
              <a:rPr lang="en-US" sz="4000" b="1" dirty="0">
                <a:latin typeface="+mn-lt"/>
              </a:rPr>
              <a:t>Machilipatnam (BY 529) has been constructed by:</a:t>
            </a:r>
          </a:p>
        </p:txBody>
      </p:sp>
      <p:sp>
        <p:nvSpPr>
          <p:cNvPr id="1048686" name="Content Placeholder 2">
            <a:extLst>
              <a:ext uri="{FF2B5EF4-FFF2-40B4-BE49-F238E27FC236}">
                <a16:creationId xmlns:a16="http://schemas.microsoft.com/office/drawing/2014/main" id="{5ED89A7E-B3CF-649D-3D67-0CA75B23EF70}"/>
              </a:ext>
            </a:extLst>
          </p:cNvPr>
          <p:cNvSpPr>
            <a:spLocks noGrp="1"/>
          </p:cNvSpPr>
          <p:nvPr>
            <p:ph idx="1"/>
          </p:nvPr>
        </p:nvSpPr>
        <p:spPr>
          <a:xfrm>
            <a:off x="456459" y="1236583"/>
            <a:ext cx="10515600" cy="3522620"/>
          </a:xfrm>
        </p:spPr>
        <p:txBody>
          <a:bodyPr>
            <a:normAutofit/>
          </a:bodyPr>
          <a:lstStyle/>
          <a:p>
            <a:pPr marL="514350" indent="-514350">
              <a:lnSpc>
                <a:spcPct val="150000"/>
              </a:lnSpc>
              <a:buFont typeface="+mj-lt"/>
              <a:buAutoNum type="alphaUcPeriod"/>
            </a:pPr>
            <a:r>
              <a:rPr lang="en-US" dirty="0"/>
              <a:t>Mazagon Dock Shipbuilders Limited (MDL)</a:t>
            </a:r>
          </a:p>
          <a:p>
            <a:pPr marL="514350" indent="-514350">
              <a:lnSpc>
                <a:spcPct val="150000"/>
              </a:lnSpc>
              <a:buFont typeface="+mj-lt"/>
              <a:buAutoNum type="alphaUcPeriod"/>
            </a:pPr>
            <a:r>
              <a:rPr lang="en-US" dirty="0"/>
              <a:t>Garden Reach Shipbuilders &amp; Engineers (GRSE)</a:t>
            </a:r>
          </a:p>
          <a:p>
            <a:pPr marL="514350" indent="-514350">
              <a:lnSpc>
                <a:spcPct val="150000"/>
              </a:lnSpc>
              <a:buFont typeface="+mj-lt"/>
              <a:buAutoNum type="alphaUcPeriod"/>
            </a:pPr>
            <a:r>
              <a:rPr lang="en-US" dirty="0"/>
              <a:t>Goa Shipyard Limited (GSL)</a:t>
            </a:r>
          </a:p>
          <a:p>
            <a:pPr marL="514350" indent="-514350">
              <a:lnSpc>
                <a:spcPct val="150000"/>
              </a:lnSpc>
              <a:buFont typeface="+mj-lt"/>
              <a:buAutoNum type="alphaUcPeriod"/>
            </a:pPr>
            <a:r>
              <a:rPr lang="en-US" b="1" dirty="0">
                <a:solidFill>
                  <a:srgbClr val="00B050"/>
                </a:solidFill>
              </a:rPr>
              <a:t>Cochin Shipyard Limited (CSL)</a:t>
            </a:r>
          </a:p>
        </p:txBody>
      </p:sp>
      <p:pic>
        <p:nvPicPr>
          <p:cNvPr id="6" name="Picture 5" descr="Logo&#10;&#10;Description automatically generated">
            <a:extLst>
              <a:ext uri="{FF2B5EF4-FFF2-40B4-BE49-F238E27FC236}">
                <a16:creationId xmlns:a16="http://schemas.microsoft.com/office/drawing/2014/main" id="{232A9EAF-76C8-9EAE-EDA6-270E5445B5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137217818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2E917-695E-4035-B9D6-D29A67A28976}"/>
              </a:ext>
            </a:extLst>
          </p:cNvPr>
          <p:cNvSpPr>
            <a:spLocks noGrp="1"/>
          </p:cNvSpPr>
          <p:nvPr>
            <p:ph type="title"/>
          </p:nvPr>
        </p:nvSpPr>
        <p:spPr>
          <a:xfrm>
            <a:off x="763553" y="3429000"/>
            <a:ext cx="10515600" cy="1861457"/>
          </a:xfrm>
        </p:spPr>
        <p:txBody>
          <a:bodyPr>
            <a:normAutofit/>
          </a:bodyPr>
          <a:lstStyle/>
          <a:p>
            <a:pPr algn="ctr"/>
            <a:r>
              <a:rPr lang="en-IN" sz="6600" b="1" dirty="0">
                <a:solidFill>
                  <a:srgbClr val="FF0000"/>
                </a:solidFill>
                <a:effectLst>
                  <a:outerShdw blurRad="38100" dist="38100" dir="2700000" algn="tl">
                    <a:srgbClr val="000000">
                      <a:alpha val="43137"/>
                    </a:srgbClr>
                  </a:outerShdw>
                </a:effectLst>
                <a:latin typeface="+mn-lt"/>
              </a:rPr>
              <a:t>QUESTION OF THE DAY</a:t>
            </a:r>
            <a:endParaRPr lang="en-US" sz="6600" b="1" dirty="0">
              <a:effectLst>
                <a:outerShdw blurRad="38100" dist="38100" dir="2700000" algn="tl">
                  <a:srgbClr val="000000">
                    <a:alpha val="43137"/>
                  </a:srgbClr>
                </a:outerShdw>
              </a:effectLst>
              <a:latin typeface="+mn-lt"/>
            </a:endParaRPr>
          </a:p>
        </p:txBody>
      </p:sp>
      <p:pic>
        <p:nvPicPr>
          <p:cNvPr id="4" name="Picture 3">
            <a:extLst>
              <a:ext uri="{FF2B5EF4-FFF2-40B4-BE49-F238E27FC236}">
                <a16:creationId xmlns:a16="http://schemas.microsoft.com/office/drawing/2014/main" id="{12A6DF22-0898-4B3C-A152-0014C5E29A8A}"/>
              </a:ext>
            </a:extLst>
          </p:cNvPr>
          <p:cNvPicPr>
            <a:picLocks noChangeAspect="1"/>
          </p:cNvPicPr>
          <p:nvPr/>
        </p:nvPicPr>
        <p:blipFill>
          <a:blip r:embed="rId2"/>
          <a:stretch>
            <a:fillRect/>
          </a:stretch>
        </p:blipFill>
        <p:spPr>
          <a:xfrm>
            <a:off x="4254466" y="352425"/>
            <a:ext cx="3533775" cy="3076575"/>
          </a:xfrm>
          <a:prstGeom prst="rect">
            <a:avLst/>
          </a:prstGeom>
        </p:spPr>
      </p:pic>
      <p:pic>
        <p:nvPicPr>
          <p:cNvPr id="6" name="Picture 5" descr="Logo&#10;&#10;Description automatically generated">
            <a:extLst>
              <a:ext uri="{FF2B5EF4-FFF2-40B4-BE49-F238E27FC236}">
                <a16:creationId xmlns:a16="http://schemas.microsoft.com/office/drawing/2014/main" id="{D4A24AF5-EC7A-47D6-9C8B-E33B65CD04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106703099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6ECAF-8603-43C0-BAC0-09537A24AD56}"/>
              </a:ext>
            </a:extLst>
          </p:cNvPr>
          <p:cNvSpPr>
            <a:spLocks noGrp="1"/>
          </p:cNvSpPr>
          <p:nvPr>
            <p:ph type="title"/>
          </p:nvPr>
        </p:nvSpPr>
        <p:spPr>
          <a:xfrm>
            <a:off x="838200" y="365125"/>
            <a:ext cx="10515600" cy="847855"/>
          </a:xfrm>
        </p:spPr>
        <p:txBody>
          <a:bodyPr/>
          <a:lstStyle/>
          <a:p>
            <a:r>
              <a:rPr lang="en-US" b="1" dirty="0">
                <a:latin typeface="+mn-lt"/>
              </a:rPr>
              <a:t>Identify The Aircraft and Aircraft Carrier</a:t>
            </a:r>
          </a:p>
        </p:txBody>
      </p:sp>
      <p:pic>
        <p:nvPicPr>
          <p:cNvPr id="5" name="Picture 4">
            <a:extLst>
              <a:ext uri="{FF2B5EF4-FFF2-40B4-BE49-F238E27FC236}">
                <a16:creationId xmlns:a16="http://schemas.microsoft.com/office/drawing/2014/main" id="{47FB5823-5EB7-4E38-8286-D58E72F2D9FD}"/>
              </a:ext>
            </a:extLst>
          </p:cNvPr>
          <p:cNvPicPr>
            <a:picLocks noChangeAspect="1"/>
          </p:cNvPicPr>
          <p:nvPr/>
        </p:nvPicPr>
        <p:blipFill>
          <a:blip r:embed="rId2"/>
          <a:stretch>
            <a:fillRect/>
          </a:stretch>
        </p:blipFill>
        <p:spPr>
          <a:xfrm>
            <a:off x="5443829" y="1815678"/>
            <a:ext cx="819150" cy="371475"/>
          </a:xfrm>
          <a:prstGeom prst="rect">
            <a:avLst/>
          </a:prstGeom>
        </p:spPr>
      </p:pic>
      <p:pic>
        <p:nvPicPr>
          <p:cNvPr id="3" name="Picture 2" descr="Image">
            <a:extLst>
              <a:ext uri="{FF2B5EF4-FFF2-40B4-BE49-F238E27FC236}">
                <a16:creationId xmlns:a16="http://schemas.microsoft.com/office/drawing/2014/main" id="{9B4C84CC-2D69-DF2F-2F61-D16F6DFC2247}"/>
              </a:ext>
            </a:extLst>
          </p:cNvPr>
          <p:cNvPicPr>
            <a:picLocks noChangeAspect="1"/>
          </p:cNvPicPr>
          <p:nvPr/>
        </p:nvPicPr>
        <p:blipFill>
          <a:blip r:embed="rId3"/>
          <a:stretch>
            <a:fillRect/>
          </a:stretch>
        </p:blipFill>
        <p:spPr>
          <a:xfrm>
            <a:off x="1063938" y="1212980"/>
            <a:ext cx="7727324" cy="5143500"/>
          </a:xfrm>
          <a:prstGeom prst="rect">
            <a:avLst/>
          </a:prstGeom>
        </p:spPr>
      </p:pic>
    </p:spTree>
    <p:extLst>
      <p:ext uri="{BB962C8B-B14F-4D97-AF65-F5344CB8AC3E}">
        <p14:creationId xmlns:p14="http://schemas.microsoft.com/office/powerpoint/2010/main" val="2213301884"/>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6ECAF-8603-43C0-BAC0-09537A24AD56}"/>
              </a:ext>
            </a:extLst>
          </p:cNvPr>
          <p:cNvSpPr>
            <a:spLocks noGrp="1"/>
          </p:cNvSpPr>
          <p:nvPr>
            <p:ph type="title"/>
          </p:nvPr>
        </p:nvSpPr>
        <p:spPr>
          <a:xfrm>
            <a:off x="838200" y="365125"/>
            <a:ext cx="10515600" cy="847855"/>
          </a:xfrm>
        </p:spPr>
        <p:txBody>
          <a:bodyPr/>
          <a:lstStyle/>
          <a:p>
            <a:r>
              <a:rPr lang="en-US" b="1" dirty="0">
                <a:latin typeface="+mn-lt"/>
              </a:rPr>
              <a:t>Identify The Aircraft and Aircraft Carrier</a:t>
            </a:r>
          </a:p>
        </p:txBody>
      </p:sp>
      <p:pic>
        <p:nvPicPr>
          <p:cNvPr id="5" name="Picture 4">
            <a:extLst>
              <a:ext uri="{FF2B5EF4-FFF2-40B4-BE49-F238E27FC236}">
                <a16:creationId xmlns:a16="http://schemas.microsoft.com/office/drawing/2014/main" id="{47FB5823-5EB7-4E38-8286-D58E72F2D9FD}"/>
              </a:ext>
            </a:extLst>
          </p:cNvPr>
          <p:cNvPicPr>
            <a:picLocks noChangeAspect="1"/>
          </p:cNvPicPr>
          <p:nvPr/>
        </p:nvPicPr>
        <p:blipFill>
          <a:blip r:embed="rId2"/>
          <a:stretch>
            <a:fillRect/>
          </a:stretch>
        </p:blipFill>
        <p:spPr>
          <a:xfrm>
            <a:off x="5443829" y="1815678"/>
            <a:ext cx="819150" cy="371475"/>
          </a:xfrm>
          <a:prstGeom prst="rect">
            <a:avLst/>
          </a:prstGeom>
        </p:spPr>
      </p:pic>
      <p:sp>
        <p:nvSpPr>
          <p:cNvPr id="6" name="TextBox 5">
            <a:extLst>
              <a:ext uri="{FF2B5EF4-FFF2-40B4-BE49-F238E27FC236}">
                <a16:creationId xmlns:a16="http://schemas.microsoft.com/office/drawing/2014/main" id="{EF4C6F1D-37CE-4123-966C-37E0724B7EFD}"/>
              </a:ext>
            </a:extLst>
          </p:cNvPr>
          <p:cNvSpPr txBox="1"/>
          <p:nvPr/>
        </p:nvSpPr>
        <p:spPr>
          <a:xfrm>
            <a:off x="9133840" y="1882894"/>
            <a:ext cx="2377440" cy="954107"/>
          </a:xfrm>
          <a:prstGeom prst="rect">
            <a:avLst/>
          </a:prstGeom>
          <a:noFill/>
        </p:spPr>
        <p:txBody>
          <a:bodyPr wrap="square">
            <a:spAutoFit/>
          </a:bodyPr>
          <a:lstStyle/>
          <a:p>
            <a:r>
              <a:rPr lang="en-IN" sz="2800" b="1" i="1" dirty="0">
                <a:solidFill>
                  <a:schemeClr val="bg1"/>
                </a:solidFill>
              </a:rPr>
              <a:t> </a:t>
            </a:r>
            <a:r>
              <a:rPr lang="en-IN" sz="2800" b="1" i="1" dirty="0"/>
              <a:t>Answer In The Next Session</a:t>
            </a:r>
            <a:endParaRPr lang="en-US" sz="2800" dirty="0"/>
          </a:p>
        </p:txBody>
      </p:sp>
      <p:pic>
        <p:nvPicPr>
          <p:cNvPr id="4" name="Picture 3" descr="Image">
            <a:extLst>
              <a:ext uri="{FF2B5EF4-FFF2-40B4-BE49-F238E27FC236}">
                <a16:creationId xmlns:a16="http://schemas.microsoft.com/office/drawing/2014/main" id="{5530213D-3A6B-90FA-AE69-4E9D5D4F4FB8}"/>
              </a:ext>
            </a:extLst>
          </p:cNvPr>
          <p:cNvPicPr>
            <a:picLocks noChangeAspect="1"/>
          </p:cNvPicPr>
          <p:nvPr/>
        </p:nvPicPr>
        <p:blipFill>
          <a:blip r:embed="rId3"/>
          <a:stretch>
            <a:fillRect/>
          </a:stretch>
        </p:blipFill>
        <p:spPr>
          <a:xfrm>
            <a:off x="1063938" y="1212980"/>
            <a:ext cx="7727324" cy="5143500"/>
          </a:xfrm>
          <a:prstGeom prst="rect">
            <a:avLst/>
          </a:prstGeom>
        </p:spPr>
      </p:pic>
    </p:spTree>
    <p:extLst>
      <p:ext uri="{BB962C8B-B14F-4D97-AF65-F5344CB8AC3E}">
        <p14:creationId xmlns:p14="http://schemas.microsoft.com/office/powerpoint/2010/main" val="14622544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93EF3-1D59-761C-111B-232F33EF7B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F6208C-BBB1-46ED-64B4-EC74D5384CBC}"/>
              </a:ext>
            </a:extLst>
          </p:cNvPr>
          <p:cNvSpPr>
            <a:spLocks noGrp="1"/>
          </p:cNvSpPr>
          <p:nvPr>
            <p:ph type="title"/>
          </p:nvPr>
        </p:nvSpPr>
        <p:spPr>
          <a:xfrm>
            <a:off x="323295" y="350150"/>
            <a:ext cx="11217676" cy="919849"/>
          </a:xfrm>
        </p:spPr>
        <p:txBody>
          <a:bodyPr>
            <a:noAutofit/>
          </a:bodyPr>
          <a:lstStyle/>
          <a:p>
            <a:r>
              <a:rPr lang="en-US" sz="4000" b="1" dirty="0">
                <a:latin typeface="+mn-lt"/>
              </a:rPr>
              <a:t>Indian Army Creates Integrated Battle Groups in Major Military Reform</a:t>
            </a:r>
          </a:p>
        </p:txBody>
      </p:sp>
      <p:sp>
        <p:nvSpPr>
          <p:cNvPr id="3" name="Content Placeholder 2">
            <a:extLst>
              <a:ext uri="{FF2B5EF4-FFF2-40B4-BE49-F238E27FC236}">
                <a16:creationId xmlns:a16="http://schemas.microsoft.com/office/drawing/2014/main" id="{5F2D2C86-B69A-49F6-A88C-60E52CA2C557}"/>
              </a:ext>
            </a:extLst>
          </p:cNvPr>
          <p:cNvSpPr>
            <a:spLocks noGrp="1"/>
          </p:cNvSpPr>
          <p:nvPr>
            <p:ph idx="1"/>
          </p:nvPr>
        </p:nvSpPr>
        <p:spPr>
          <a:xfrm>
            <a:off x="363935" y="1345312"/>
            <a:ext cx="11666541" cy="3222956"/>
          </a:xfrm>
        </p:spPr>
        <p:txBody>
          <a:bodyPr>
            <a:noAutofit/>
          </a:bodyPr>
          <a:lstStyle/>
          <a:p>
            <a:pPr marL="0" indent="0">
              <a:lnSpc>
                <a:spcPct val="150000"/>
              </a:lnSpc>
              <a:buNone/>
            </a:pPr>
            <a:r>
              <a:rPr lang="en-US" dirty="0"/>
              <a:t>Each IBG consists of more than </a:t>
            </a:r>
            <a:r>
              <a:rPr lang="en-US" b="1" dirty="0"/>
              <a:t>5,000 personnel </a:t>
            </a:r>
            <a:r>
              <a:rPr lang="en-US" dirty="0"/>
              <a:t>and includes infantry, armoured units, artillery, engineers, air defence, signals, logistics, and surveillance assets. </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B1DDB53E-9BA4-E91B-9659-41BAF013B7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Army">
            <a:extLst>
              <a:ext uri="{FF2B5EF4-FFF2-40B4-BE49-F238E27FC236}">
                <a16:creationId xmlns:a16="http://schemas.microsoft.com/office/drawing/2014/main" id="{A81D320F-B73D-1ABE-E61C-3BCA3B75CEA1}"/>
              </a:ext>
            </a:extLst>
          </p:cNvPr>
          <p:cNvPicPr>
            <a:picLocks noChangeAspect="1"/>
          </p:cNvPicPr>
          <p:nvPr/>
        </p:nvPicPr>
        <p:blipFill>
          <a:blip r:embed="rId3"/>
          <a:stretch>
            <a:fillRect/>
          </a:stretch>
        </p:blipFill>
        <p:spPr>
          <a:xfrm>
            <a:off x="589280" y="3817307"/>
            <a:ext cx="3728720" cy="2793672"/>
          </a:xfrm>
          <a:prstGeom prst="rect">
            <a:avLst/>
          </a:prstGeom>
        </p:spPr>
      </p:pic>
    </p:spTree>
    <p:extLst>
      <p:ext uri="{BB962C8B-B14F-4D97-AF65-F5344CB8AC3E}">
        <p14:creationId xmlns:p14="http://schemas.microsoft.com/office/powerpoint/2010/main" val="255468311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450F27BA-E667-49E2-8A67-350225531B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3" name="Picture 2">
            <a:extLst>
              <a:ext uri="{FF2B5EF4-FFF2-40B4-BE49-F238E27FC236}">
                <a16:creationId xmlns:a16="http://schemas.microsoft.com/office/drawing/2014/main" id="{E2B1EFDA-671E-52CD-EDB8-7AC9040ADB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976" y="263937"/>
            <a:ext cx="10362304" cy="6182628"/>
          </a:xfrm>
          <a:prstGeom prst="rect">
            <a:avLst/>
          </a:prstGeom>
        </p:spPr>
      </p:pic>
    </p:spTree>
    <p:extLst>
      <p:ext uri="{BB962C8B-B14F-4D97-AF65-F5344CB8AC3E}">
        <p14:creationId xmlns:p14="http://schemas.microsoft.com/office/powerpoint/2010/main" val="313954206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E36DF5-3028-2600-A99C-10FC0E923D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354" y="0"/>
            <a:ext cx="11443291" cy="6858000"/>
          </a:xfrm>
          <a:prstGeom prst="rect">
            <a:avLst/>
          </a:prstGeom>
        </p:spPr>
      </p:pic>
    </p:spTree>
    <p:extLst>
      <p:ext uri="{BB962C8B-B14F-4D97-AF65-F5344CB8AC3E}">
        <p14:creationId xmlns:p14="http://schemas.microsoft.com/office/powerpoint/2010/main" val="333945522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49017798-0C28-472A-9D77-E7E9CA8122E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95943" y="0"/>
            <a:ext cx="11575688" cy="6511324"/>
          </a:xfrm>
          <a:prstGeom prst="rect">
            <a:avLst/>
          </a:prstGeom>
        </p:spPr>
      </p:pic>
      <p:pic>
        <p:nvPicPr>
          <p:cNvPr id="5" name="Picture 4" descr="Logo&#10;&#10;Description automatically generated">
            <a:extLst>
              <a:ext uri="{FF2B5EF4-FFF2-40B4-BE49-F238E27FC236}">
                <a16:creationId xmlns:a16="http://schemas.microsoft.com/office/drawing/2014/main" id="{586159B7-E527-4540-9DBF-2CF303700B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2799407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64A43-DC96-3F56-6242-DE3E5D28F4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D2EC91-16AA-6303-6988-2D4C7768578F}"/>
              </a:ext>
            </a:extLst>
          </p:cNvPr>
          <p:cNvSpPr>
            <a:spLocks noGrp="1"/>
          </p:cNvSpPr>
          <p:nvPr>
            <p:ph type="title"/>
          </p:nvPr>
        </p:nvSpPr>
        <p:spPr>
          <a:xfrm>
            <a:off x="323295" y="350150"/>
            <a:ext cx="11217676" cy="919849"/>
          </a:xfrm>
        </p:spPr>
        <p:txBody>
          <a:bodyPr>
            <a:noAutofit/>
          </a:bodyPr>
          <a:lstStyle/>
          <a:p>
            <a:r>
              <a:rPr lang="en-US" sz="4000" b="1" dirty="0">
                <a:latin typeface="+mn-lt"/>
              </a:rPr>
              <a:t>Indian Army Creates Integrated Battle Groups in Major Military Reform</a:t>
            </a:r>
          </a:p>
        </p:txBody>
      </p:sp>
      <p:sp>
        <p:nvSpPr>
          <p:cNvPr id="3" name="Content Placeholder 2">
            <a:extLst>
              <a:ext uri="{FF2B5EF4-FFF2-40B4-BE49-F238E27FC236}">
                <a16:creationId xmlns:a16="http://schemas.microsoft.com/office/drawing/2014/main" id="{F02423CF-7502-FD4D-7117-0BE9741E3D04}"/>
              </a:ext>
            </a:extLst>
          </p:cNvPr>
          <p:cNvSpPr>
            <a:spLocks noGrp="1"/>
          </p:cNvSpPr>
          <p:nvPr>
            <p:ph idx="1"/>
          </p:nvPr>
        </p:nvSpPr>
        <p:spPr>
          <a:xfrm>
            <a:off x="363935" y="1345312"/>
            <a:ext cx="11666541" cy="3222956"/>
          </a:xfrm>
        </p:spPr>
        <p:txBody>
          <a:bodyPr>
            <a:noAutofit/>
          </a:bodyPr>
          <a:lstStyle/>
          <a:p>
            <a:pPr marL="0" indent="0">
              <a:lnSpc>
                <a:spcPct val="150000"/>
              </a:lnSpc>
              <a:buNone/>
            </a:pPr>
            <a:r>
              <a:rPr lang="en-US" dirty="0"/>
              <a:t>The formations are tailored according to the operational requirements of specific regions, making them suitable for both offensive and defensive operations.</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3CE5AF50-8593-164D-E824-92F9513C2A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Army">
            <a:extLst>
              <a:ext uri="{FF2B5EF4-FFF2-40B4-BE49-F238E27FC236}">
                <a16:creationId xmlns:a16="http://schemas.microsoft.com/office/drawing/2014/main" id="{E225DE15-0BAB-1B7D-53DB-780ED37CBD84}"/>
              </a:ext>
            </a:extLst>
          </p:cNvPr>
          <p:cNvPicPr>
            <a:picLocks noChangeAspect="1"/>
          </p:cNvPicPr>
          <p:nvPr/>
        </p:nvPicPr>
        <p:blipFill>
          <a:blip r:embed="rId3"/>
          <a:stretch>
            <a:fillRect/>
          </a:stretch>
        </p:blipFill>
        <p:spPr>
          <a:xfrm>
            <a:off x="589280" y="3817307"/>
            <a:ext cx="3728720" cy="2793672"/>
          </a:xfrm>
          <a:prstGeom prst="rect">
            <a:avLst/>
          </a:prstGeom>
        </p:spPr>
      </p:pic>
    </p:spTree>
    <p:extLst>
      <p:ext uri="{BB962C8B-B14F-4D97-AF65-F5344CB8AC3E}">
        <p14:creationId xmlns:p14="http://schemas.microsoft.com/office/powerpoint/2010/main" val="869340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98447-2096-3666-EA2E-5161FBF8BB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F867C0-353A-0601-F5E9-A4739078C57A}"/>
              </a:ext>
            </a:extLst>
          </p:cNvPr>
          <p:cNvSpPr>
            <a:spLocks noGrp="1"/>
          </p:cNvSpPr>
          <p:nvPr>
            <p:ph type="title"/>
          </p:nvPr>
        </p:nvSpPr>
        <p:spPr>
          <a:xfrm>
            <a:off x="323295" y="350150"/>
            <a:ext cx="11217676" cy="919849"/>
          </a:xfrm>
        </p:spPr>
        <p:txBody>
          <a:bodyPr>
            <a:noAutofit/>
          </a:bodyPr>
          <a:lstStyle/>
          <a:p>
            <a:r>
              <a:rPr lang="en-US" sz="4000" b="1" dirty="0">
                <a:latin typeface="+mn-lt"/>
              </a:rPr>
              <a:t>Indian Army Creates Integrated Battle Groups in Major Military Reform</a:t>
            </a:r>
          </a:p>
        </p:txBody>
      </p:sp>
      <p:sp>
        <p:nvSpPr>
          <p:cNvPr id="3" name="Content Placeholder 2">
            <a:extLst>
              <a:ext uri="{FF2B5EF4-FFF2-40B4-BE49-F238E27FC236}">
                <a16:creationId xmlns:a16="http://schemas.microsoft.com/office/drawing/2014/main" id="{9F56BE77-CECD-E24A-E6DD-5BDDD7E3C9F8}"/>
              </a:ext>
            </a:extLst>
          </p:cNvPr>
          <p:cNvSpPr>
            <a:spLocks noGrp="1"/>
          </p:cNvSpPr>
          <p:nvPr>
            <p:ph idx="1"/>
          </p:nvPr>
        </p:nvSpPr>
        <p:spPr>
          <a:xfrm>
            <a:off x="363935" y="1345312"/>
            <a:ext cx="11666541" cy="3222956"/>
          </a:xfrm>
        </p:spPr>
        <p:txBody>
          <a:bodyPr>
            <a:noAutofit/>
          </a:bodyPr>
          <a:lstStyle/>
          <a:p>
            <a:pPr marL="0" indent="0">
              <a:lnSpc>
                <a:spcPct val="150000"/>
              </a:lnSpc>
              <a:buNone/>
            </a:pPr>
            <a:r>
              <a:rPr lang="en-US" dirty="0"/>
              <a:t>A newly introduced Chief Operations Officer, generally of Brigadier rank, will coordinate planning and execution within each IBG, ensuring greater synergy among different combat arms.</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A0DDE7C2-2F9A-7D7F-F9AD-2D9EC9F19F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Army">
            <a:extLst>
              <a:ext uri="{FF2B5EF4-FFF2-40B4-BE49-F238E27FC236}">
                <a16:creationId xmlns:a16="http://schemas.microsoft.com/office/drawing/2014/main" id="{155B9E3A-8411-50D1-D675-9D5B50ADB3D9}"/>
              </a:ext>
            </a:extLst>
          </p:cNvPr>
          <p:cNvPicPr>
            <a:picLocks noChangeAspect="1"/>
          </p:cNvPicPr>
          <p:nvPr/>
        </p:nvPicPr>
        <p:blipFill>
          <a:blip r:embed="rId3"/>
          <a:stretch>
            <a:fillRect/>
          </a:stretch>
        </p:blipFill>
        <p:spPr>
          <a:xfrm>
            <a:off x="589280" y="3817307"/>
            <a:ext cx="3728720" cy="2793672"/>
          </a:xfrm>
          <a:prstGeom prst="rect">
            <a:avLst/>
          </a:prstGeom>
        </p:spPr>
      </p:pic>
    </p:spTree>
    <p:extLst>
      <p:ext uri="{BB962C8B-B14F-4D97-AF65-F5344CB8AC3E}">
        <p14:creationId xmlns:p14="http://schemas.microsoft.com/office/powerpoint/2010/main" val="10632906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1BB9D-3ACF-5178-C481-80FB2A2977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55C1D9-179C-080E-A359-9E46D6FE4521}"/>
              </a:ext>
            </a:extLst>
          </p:cNvPr>
          <p:cNvSpPr>
            <a:spLocks noGrp="1"/>
          </p:cNvSpPr>
          <p:nvPr>
            <p:ph type="title"/>
          </p:nvPr>
        </p:nvSpPr>
        <p:spPr>
          <a:xfrm>
            <a:off x="323294" y="350150"/>
            <a:ext cx="11421665" cy="889369"/>
          </a:xfrm>
        </p:spPr>
        <p:txBody>
          <a:bodyPr>
            <a:noAutofit/>
          </a:bodyPr>
          <a:lstStyle/>
          <a:p>
            <a:r>
              <a:rPr lang="fr-FR" sz="4000" b="1" dirty="0">
                <a:latin typeface="+mn-lt"/>
              </a:rPr>
              <a:t>DAC Approves ₹52,000 Crore Defence Modernisation Plan</a:t>
            </a:r>
            <a:endParaRPr lang="en-US" sz="4000" b="1" dirty="0">
              <a:latin typeface="+mn-lt"/>
            </a:endParaRPr>
          </a:p>
        </p:txBody>
      </p:sp>
      <p:sp>
        <p:nvSpPr>
          <p:cNvPr id="3" name="Content Placeholder 2">
            <a:extLst>
              <a:ext uri="{FF2B5EF4-FFF2-40B4-BE49-F238E27FC236}">
                <a16:creationId xmlns:a16="http://schemas.microsoft.com/office/drawing/2014/main" id="{2BA9C9DB-E9C1-002B-9D42-027A40BA2AC0}"/>
              </a:ext>
            </a:extLst>
          </p:cNvPr>
          <p:cNvSpPr>
            <a:spLocks noGrp="1"/>
          </p:cNvSpPr>
          <p:nvPr>
            <p:ph idx="1"/>
          </p:nvPr>
        </p:nvSpPr>
        <p:spPr>
          <a:xfrm>
            <a:off x="343615" y="1304672"/>
            <a:ext cx="7814865" cy="5096128"/>
          </a:xfrm>
        </p:spPr>
        <p:txBody>
          <a:bodyPr>
            <a:noAutofit/>
          </a:bodyPr>
          <a:lstStyle/>
          <a:p>
            <a:pPr marL="0" indent="0">
              <a:lnSpc>
                <a:spcPct val="150000"/>
              </a:lnSpc>
              <a:buNone/>
            </a:pPr>
            <a:r>
              <a:rPr lang="en-US" dirty="0"/>
              <a:t>Defence Acquisition Council (DAC), chaired by Defence Minister Rajnath Singh, granted Acceptance of Necessity (AoN) for several high-value defence procurement projects on 3 July 2026. The approvals, valued at approximately </a:t>
            </a:r>
            <a:r>
              <a:rPr lang="en-US" b="1" dirty="0"/>
              <a:t>₹52,000 crore</a:t>
            </a:r>
            <a:endParaRPr lang="en-US" b="1" i="0" dirty="0">
              <a:effectLst/>
            </a:endParaRPr>
          </a:p>
        </p:txBody>
      </p:sp>
      <p:pic>
        <p:nvPicPr>
          <p:cNvPr id="5" name="Picture 4" descr="Logo&#10;&#10;Description automatically generated">
            <a:extLst>
              <a:ext uri="{FF2B5EF4-FFF2-40B4-BE49-F238E27FC236}">
                <a16:creationId xmlns:a16="http://schemas.microsoft.com/office/drawing/2014/main" id="{2948F443-928B-FE25-25E6-FEA0EFEF36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
        <p:nvSpPr>
          <p:cNvPr id="7" name="TextBox 6">
            <a:extLst>
              <a:ext uri="{FF2B5EF4-FFF2-40B4-BE49-F238E27FC236}">
                <a16:creationId xmlns:a16="http://schemas.microsoft.com/office/drawing/2014/main" id="{A3D0A729-9F7E-5FB0-315B-56626C4A41BE}"/>
              </a:ext>
            </a:extLst>
          </p:cNvPr>
          <p:cNvSpPr txBox="1"/>
          <p:nvPr/>
        </p:nvSpPr>
        <p:spPr>
          <a:xfrm>
            <a:off x="3048000" y="3244334"/>
            <a:ext cx="6096000" cy="369332"/>
          </a:xfrm>
          <a:prstGeom prst="rect">
            <a:avLst/>
          </a:prstGeom>
          <a:noFill/>
        </p:spPr>
        <p:txBody>
          <a:bodyPr wrap="square">
            <a:spAutoFit/>
          </a:bodyPr>
          <a:lstStyle/>
          <a:p>
            <a:endParaRPr lang="en-US" dirty="0"/>
          </a:p>
        </p:txBody>
      </p:sp>
      <p:pic>
        <p:nvPicPr>
          <p:cNvPr id="6" name="Picture 5" descr="Image">
            <a:extLst>
              <a:ext uri="{FF2B5EF4-FFF2-40B4-BE49-F238E27FC236}">
                <a16:creationId xmlns:a16="http://schemas.microsoft.com/office/drawing/2014/main" id="{970959D7-A015-9719-D520-2DF343CD1666}"/>
              </a:ext>
            </a:extLst>
          </p:cNvPr>
          <p:cNvPicPr>
            <a:picLocks noChangeAspect="1"/>
          </p:cNvPicPr>
          <p:nvPr/>
        </p:nvPicPr>
        <p:blipFill>
          <a:blip r:embed="rId3"/>
          <a:stretch>
            <a:fillRect/>
          </a:stretch>
        </p:blipFill>
        <p:spPr>
          <a:xfrm>
            <a:off x="8178800" y="1629410"/>
            <a:ext cx="3622040" cy="4527550"/>
          </a:xfrm>
          <a:prstGeom prst="rect">
            <a:avLst/>
          </a:prstGeom>
        </p:spPr>
      </p:pic>
    </p:spTree>
    <p:extLst>
      <p:ext uri="{BB962C8B-B14F-4D97-AF65-F5344CB8AC3E}">
        <p14:creationId xmlns:p14="http://schemas.microsoft.com/office/powerpoint/2010/main" val="556784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2E917-695E-4035-B9D6-D29A67A28976}"/>
              </a:ext>
            </a:extLst>
          </p:cNvPr>
          <p:cNvSpPr>
            <a:spLocks noGrp="1"/>
          </p:cNvSpPr>
          <p:nvPr>
            <p:ph type="title"/>
          </p:nvPr>
        </p:nvSpPr>
        <p:spPr>
          <a:xfrm>
            <a:off x="763553" y="3429000"/>
            <a:ext cx="10515600" cy="1861457"/>
          </a:xfrm>
        </p:spPr>
        <p:txBody>
          <a:bodyPr>
            <a:normAutofit/>
          </a:bodyPr>
          <a:lstStyle/>
          <a:p>
            <a:pPr algn="ctr"/>
            <a:r>
              <a:rPr lang="en-IN" sz="6600" b="1" dirty="0">
                <a:solidFill>
                  <a:srgbClr val="FF0000"/>
                </a:solidFill>
                <a:effectLst>
                  <a:outerShdw blurRad="38100" dist="38100" dir="2700000" algn="tl">
                    <a:srgbClr val="000000">
                      <a:alpha val="43137"/>
                    </a:srgbClr>
                  </a:outerShdw>
                </a:effectLst>
                <a:latin typeface="+mn-lt"/>
              </a:rPr>
              <a:t>QUESTION OF THE DAY</a:t>
            </a:r>
            <a:endParaRPr lang="en-US" sz="6600" b="1" dirty="0">
              <a:effectLst>
                <a:outerShdw blurRad="38100" dist="38100" dir="2700000" algn="tl">
                  <a:srgbClr val="000000">
                    <a:alpha val="43137"/>
                  </a:srgbClr>
                </a:outerShdw>
              </a:effectLst>
              <a:latin typeface="+mn-lt"/>
            </a:endParaRPr>
          </a:p>
        </p:txBody>
      </p:sp>
      <p:pic>
        <p:nvPicPr>
          <p:cNvPr id="4" name="Picture 3">
            <a:extLst>
              <a:ext uri="{FF2B5EF4-FFF2-40B4-BE49-F238E27FC236}">
                <a16:creationId xmlns:a16="http://schemas.microsoft.com/office/drawing/2014/main" id="{12A6DF22-0898-4B3C-A152-0014C5E29A8A}"/>
              </a:ext>
            </a:extLst>
          </p:cNvPr>
          <p:cNvPicPr>
            <a:picLocks noChangeAspect="1"/>
          </p:cNvPicPr>
          <p:nvPr/>
        </p:nvPicPr>
        <p:blipFill>
          <a:blip r:embed="rId2"/>
          <a:stretch>
            <a:fillRect/>
          </a:stretch>
        </p:blipFill>
        <p:spPr>
          <a:xfrm>
            <a:off x="4254466" y="352425"/>
            <a:ext cx="3533775" cy="3076575"/>
          </a:xfrm>
          <a:prstGeom prst="rect">
            <a:avLst/>
          </a:prstGeom>
        </p:spPr>
      </p:pic>
      <p:pic>
        <p:nvPicPr>
          <p:cNvPr id="6" name="Picture 5" descr="Logo&#10;&#10;Description automatically generated">
            <a:extLst>
              <a:ext uri="{FF2B5EF4-FFF2-40B4-BE49-F238E27FC236}">
                <a16:creationId xmlns:a16="http://schemas.microsoft.com/office/drawing/2014/main" id="{D4A24AF5-EC7A-47D6-9C8B-E33B65CD04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40636827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E4DD6-F80D-CD0A-C0BF-CC763FF914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C76B3D-CE0F-AF25-88CC-C853846DC8A5}"/>
              </a:ext>
            </a:extLst>
          </p:cNvPr>
          <p:cNvSpPr>
            <a:spLocks noGrp="1"/>
          </p:cNvSpPr>
          <p:nvPr>
            <p:ph type="title"/>
          </p:nvPr>
        </p:nvSpPr>
        <p:spPr>
          <a:xfrm>
            <a:off x="323294" y="350150"/>
            <a:ext cx="11421665" cy="889369"/>
          </a:xfrm>
        </p:spPr>
        <p:txBody>
          <a:bodyPr>
            <a:noAutofit/>
          </a:bodyPr>
          <a:lstStyle/>
          <a:p>
            <a:r>
              <a:rPr lang="en-US" sz="4000" b="1" dirty="0">
                <a:latin typeface="+mn-lt"/>
              </a:rPr>
              <a:t>What is Acceptance of Necessity (AoN)?</a:t>
            </a:r>
          </a:p>
        </p:txBody>
      </p:sp>
      <p:sp>
        <p:nvSpPr>
          <p:cNvPr id="3" name="Content Placeholder 2">
            <a:extLst>
              <a:ext uri="{FF2B5EF4-FFF2-40B4-BE49-F238E27FC236}">
                <a16:creationId xmlns:a16="http://schemas.microsoft.com/office/drawing/2014/main" id="{513A6A46-CE83-7A49-448D-8B037EC08DCA}"/>
              </a:ext>
            </a:extLst>
          </p:cNvPr>
          <p:cNvSpPr>
            <a:spLocks noGrp="1"/>
          </p:cNvSpPr>
          <p:nvPr>
            <p:ph idx="1"/>
          </p:nvPr>
        </p:nvSpPr>
        <p:spPr>
          <a:xfrm>
            <a:off x="343615" y="1304672"/>
            <a:ext cx="7266225" cy="3222956"/>
          </a:xfrm>
        </p:spPr>
        <p:txBody>
          <a:bodyPr>
            <a:noAutofit/>
          </a:bodyPr>
          <a:lstStyle/>
          <a:p>
            <a:pPr marL="0" indent="0">
              <a:lnSpc>
                <a:spcPct val="150000"/>
              </a:lnSpc>
              <a:buNone/>
            </a:pPr>
            <a:r>
              <a:rPr lang="en-US" dirty="0"/>
              <a:t>Acceptance of Necessity (AoN) is the first and most important stage in India's defence procurement process.</a:t>
            </a:r>
            <a:endParaRPr lang="en-US" b="1" i="0" dirty="0">
              <a:effectLst/>
            </a:endParaRPr>
          </a:p>
        </p:txBody>
      </p:sp>
      <p:pic>
        <p:nvPicPr>
          <p:cNvPr id="5" name="Picture 4" descr="Logo&#10;&#10;Description automatically generated">
            <a:extLst>
              <a:ext uri="{FF2B5EF4-FFF2-40B4-BE49-F238E27FC236}">
                <a16:creationId xmlns:a16="http://schemas.microsoft.com/office/drawing/2014/main" id="{71D18DE9-D5CC-30CF-6917-B5ACA17E56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
        <p:nvSpPr>
          <p:cNvPr id="7" name="TextBox 6">
            <a:extLst>
              <a:ext uri="{FF2B5EF4-FFF2-40B4-BE49-F238E27FC236}">
                <a16:creationId xmlns:a16="http://schemas.microsoft.com/office/drawing/2014/main" id="{36A69140-1F07-B8EA-8E49-449D56BAA274}"/>
              </a:ext>
            </a:extLst>
          </p:cNvPr>
          <p:cNvSpPr txBox="1"/>
          <p:nvPr/>
        </p:nvSpPr>
        <p:spPr>
          <a:xfrm>
            <a:off x="3048000" y="3244334"/>
            <a:ext cx="6096000" cy="369332"/>
          </a:xfrm>
          <a:prstGeom prst="rect">
            <a:avLst/>
          </a:prstGeom>
          <a:noFill/>
        </p:spPr>
        <p:txBody>
          <a:bodyPr wrap="square">
            <a:spAutoFit/>
          </a:bodyPr>
          <a:lstStyle/>
          <a:p>
            <a:endParaRPr lang="en-US" dirty="0"/>
          </a:p>
        </p:txBody>
      </p:sp>
      <p:pic>
        <p:nvPicPr>
          <p:cNvPr id="6" name="Picture 5" descr="Image">
            <a:extLst>
              <a:ext uri="{FF2B5EF4-FFF2-40B4-BE49-F238E27FC236}">
                <a16:creationId xmlns:a16="http://schemas.microsoft.com/office/drawing/2014/main" id="{C38489C4-8416-2C31-F0D4-F695D0D9FF2C}"/>
              </a:ext>
            </a:extLst>
          </p:cNvPr>
          <p:cNvPicPr>
            <a:picLocks noChangeAspect="1"/>
          </p:cNvPicPr>
          <p:nvPr/>
        </p:nvPicPr>
        <p:blipFill>
          <a:blip r:embed="rId3"/>
          <a:stretch>
            <a:fillRect/>
          </a:stretch>
        </p:blipFill>
        <p:spPr>
          <a:xfrm>
            <a:off x="7655560" y="1426210"/>
            <a:ext cx="4114800" cy="5143500"/>
          </a:xfrm>
          <a:prstGeom prst="rect">
            <a:avLst/>
          </a:prstGeom>
        </p:spPr>
      </p:pic>
    </p:spTree>
    <p:extLst>
      <p:ext uri="{BB962C8B-B14F-4D97-AF65-F5344CB8AC3E}">
        <p14:creationId xmlns:p14="http://schemas.microsoft.com/office/powerpoint/2010/main" val="11856792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F2734-CEE4-2F0A-B94D-FB36C66646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A77226-1809-E2D2-8C0C-C4A08C854BEA}"/>
              </a:ext>
            </a:extLst>
          </p:cNvPr>
          <p:cNvSpPr>
            <a:spLocks noGrp="1"/>
          </p:cNvSpPr>
          <p:nvPr>
            <p:ph type="title"/>
          </p:nvPr>
        </p:nvSpPr>
        <p:spPr>
          <a:xfrm>
            <a:off x="323294" y="350150"/>
            <a:ext cx="11421665" cy="889369"/>
          </a:xfrm>
        </p:spPr>
        <p:txBody>
          <a:bodyPr>
            <a:noAutofit/>
          </a:bodyPr>
          <a:lstStyle/>
          <a:p>
            <a:r>
              <a:rPr lang="en-US" sz="4000" b="1" dirty="0">
                <a:latin typeface="+mn-lt"/>
              </a:rPr>
              <a:t>What is Acceptance of Necessity (AoN)?</a:t>
            </a:r>
          </a:p>
        </p:txBody>
      </p:sp>
      <p:sp>
        <p:nvSpPr>
          <p:cNvPr id="3" name="Content Placeholder 2">
            <a:extLst>
              <a:ext uri="{FF2B5EF4-FFF2-40B4-BE49-F238E27FC236}">
                <a16:creationId xmlns:a16="http://schemas.microsoft.com/office/drawing/2014/main" id="{05057887-26CF-132F-6DE9-AB9351675065}"/>
              </a:ext>
            </a:extLst>
          </p:cNvPr>
          <p:cNvSpPr>
            <a:spLocks noGrp="1"/>
          </p:cNvSpPr>
          <p:nvPr>
            <p:ph idx="1"/>
          </p:nvPr>
        </p:nvSpPr>
        <p:spPr>
          <a:xfrm>
            <a:off x="343615" y="1304672"/>
            <a:ext cx="11666541" cy="3222956"/>
          </a:xfrm>
        </p:spPr>
        <p:txBody>
          <a:bodyPr>
            <a:noAutofit/>
          </a:bodyPr>
          <a:lstStyle/>
          <a:p>
            <a:pPr marL="0" indent="0">
              <a:lnSpc>
                <a:spcPct val="150000"/>
              </a:lnSpc>
              <a:buNone/>
            </a:pPr>
            <a:r>
              <a:rPr lang="en-US" dirty="0"/>
              <a:t>It is an in-principle administrative approval granted by the Defence Acquisition Council for acquiring military equipment and weapon systems. Once AoN is approved, the concerned procurement agencies begin the detailed acquisition process, including tendering, evaluation, trials, and contract negotiations.</a:t>
            </a:r>
            <a:endParaRPr lang="en-US" b="1" i="0" dirty="0">
              <a:effectLst/>
            </a:endParaRPr>
          </a:p>
        </p:txBody>
      </p:sp>
      <p:pic>
        <p:nvPicPr>
          <p:cNvPr id="5" name="Picture 4" descr="Logo&#10;&#10;Description automatically generated">
            <a:extLst>
              <a:ext uri="{FF2B5EF4-FFF2-40B4-BE49-F238E27FC236}">
                <a16:creationId xmlns:a16="http://schemas.microsoft.com/office/drawing/2014/main" id="{49BBF954-5545-7D75-9A7E-B05DF4F3A5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descr="Defence Acquisition Council clears 10 proposals worth ₹1.05 lakh crore for  tri-services">
            <a:extLst>
              <a:ext uri="{FF2B5EF4-FFF2-40B4-BE49-F238E27FC236}">
                <a16:creationId xmlns:a16="http://schemas.microsoft.com/office/drawing/2014/main" id="{A2C90228-1087-B3E6-2A01-7B02BB445866}"/>
              </a:ext>
            </a:extLst>
          </p:cNvPr>
          <p:cNvPicPr>
            <a:picLocks noChangeAspect="1"/>
          </p:cNvPicPr>
          <p:nvPr/>
        </p:nvPicPr>
        <p:blipFill>
          <a:blip r:embed="rId3"/>
          <a:stretch>
            <a:fillRect/>
          </a:stretch>
        </p:blipFill>
        <p:spPr>
          <a:xfrm>
            <a:off x="450724" y="3992880"/>
            <a:ext cx="3814638" cy="2404109"/>
          </a:xfrm>
          <a:prstGeom prst="rect">
            <a:avLst/>
          </a:prstGeom>
        </p:spPr>
      </p:pic>
      <p:sp>
        <p:nvSpPr>
          <p:cNvPr id="7" name="TextBox 6">
            <a:extLst>
              <a:ext uri="{FF2B5EF4-FFF2-40B4-BE49-F238E27FC236}">
                <a16:creationId xmlns:a16="http://schemas.microsoft.com/office/drawing/2014/main" id="{B95860F6-B015-E850-ADB6-80D6E36F638C}"/>
              </a:ext>
            </a:extLst>
          </p:cNvPr>
          <p:cNvSpPr txBox="1"/>
          <p:nvPr/>
        </p:nvSpPr>
        <p:spPr>
          <a:xfrm>
            <a:off x="3048000" y="3244334"/>
            <a:ext cx="6096000" cy="369332"/>
          </a:xfrm>
          <a:prstGeom prst="rect">
            <a:avLst/>
          </a:prstGeom>
          <a:noFill/>
        </p:spPr>
        <p:txBody>
          <a:bodyPr wrap="square">
            <a:spAutoFit/>
          </a:bodyPr>
          <a:lstStyle/>
          <a:p>
            <a:endParaRPr lang="en-US" dirty="0"/>
          </a:p>
        </p:txBody>
      </p:sp>
      <p:pic>
        <p:nvPicPr>
          <p:cNvPr id="9" name="Picture 8">
            <a:extLst>
              <a:ext uri="{FF2B5EF4-FFF2-40B4-BE49-F238E27FC236}">
                <a16:creationId xmlns:a16="http://schemas.microsoft.com/office/drawing/2014/main" id="{7B34EB6D-F31D-6A08-66DB-9B4DEFC2C34B}"/>
              </a:ext>
            </a:extLst>
          </p:cNvPr>
          <p:cNvPicPr>
            <a:picLocks noChangeAspect="1"/>
          </p:cNvPicPr>
          <p:nvPr/>
        </p:nvPicPr>
        <p:blipFill>
          <a:blip r:embed="rId4"/>
          <a:stretch>
            <a:fillRect/>
          </a:stretch>
        </p:blipFill>
        <p:spPr>
          <a:xfrm>
            <a:off x="4508500" y="3962400"/>
            <a:ext cx="3738879" cy="2492586"/>
          </a:xfrm>
          <a:prstGeom prst="rect">
            <a:avLst/>
          </a:prstGeom>
        </p:spPr>
      </p:pic>
    </p:spTree>
    <p:extLst>
      <p:ext uri="{BB962C8B-B14F-4D97-AF65-F5344CB8AC3E}">
        <p14:creationId xmlns:p14="http://schemas.microsoft.com/office/powerpoint/2010/main" val="2745440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A4B52-0213-C50E-1A29-C9E1122C17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A71DE2-1798-CBD2-7516-FA370D47C191}"/>
              </a:ext>
            </a:extLst>
          </p:cNvPr>
          <p:cNvSpPr>
            <a:spLocks noGrp="1"/>
          </p:cNvSpPr>
          <p:nvPr>
            <p:ph type="title"/>
          </p:nvPr>
        </p:nvSpPr>
        <p:spPr>
          <a:xfrm>
            <a:off x="323295" y="350150"/>
            <a:ext cx="11217676" cy="889369"/>
          </a:xfrm>
        </p:spPr>
        <p:txBody>
          <a:bodyPr>
            <a:noAutofit/>
          </a:bodyPr>
          <a:lstStyle/>
          <a:p>
            <a:r>
              <a:rPr lang="en-US" sz="4000" b="1" dirty="0">
                <a:latin typeface="+mn-lt"/>
              </a:rPr>
              <a:t>Major Approvals for the Indian Army</a:t>
            </a:r>
          </a:p>
        </p:txBody>
      </p:sp>
      <p:sp>
        <p:nvSpPr>
          <p:cNvPr id="3" name="Content Placeholder 2">
            <a:extLst>
              <a:ext uri="{FF2B5EF4-FFF2-40B4-BE49-F238E27FC236}">
                <a16:creationId xmlns:a16="http://schemas.microsoft.com/office/drawing/2014/main" id="{A0004D48-8C9F-E2CF-140B-04F87F3A45B9}"/>
              </a:ext>
            </a:extLst>
          </p:cNvPr>
          <p:cNvSpPr>
            <a:spLocks noGrp="1"/>
          </p:cNvSpPr>
          <p:nvPr>
            <p:ph idx="1"/>
          </p:nvPr>
        </p:nvSpPr>
        <p:spPr>
          <a:xfrm>
            <a:off x="343615" y="1304672"/>
            <a:ext cx="11666541" cy="3222956"/>
          </a:xfrm>
        </p:spPr>
        <p:txBody>
          <a:bodyPr>
            <a:noAutofit/>
          </a:bodyPr>
          <a:lstStyle/>
          <a:p>
            <a:pPr marL="0" indent="0">
              <a:lnSpc>
                <a:spcPct val="150000"/>
              </a:lnSpc>
              <a:buNone/>
            </a:pPr>
            <a:r>
              <a:rPr lang="en-US" b="1" dirty="0"/>
              <a:t>AKASH TARANG Anti-UAV Electronic Warfare System</a:t>
            </a:r>
            <a:r>
              <a:rPr lang="en-US" dirty="0"/>
              <a:t>. The Army will procure the AKASH TARANG Anti-Unmanned Aerial Vehicle (UAV) Electronic Warfare System, developed to detect, track, jam, and neutralize hostile drones.</a:t>
            </a:r>
            <a:endParaRPr lang="en-US" b="1" i="0" dirty="0">
              <a:effectLst/>
            </a:endParaRPr>
          </a:p>
        </p:txBody>
      </p:sp>
      <p:pic>
        <p:nvPicPr>
          <p:cNvPr id="5" name="Picture 4" descr="Logo&#10;&#10;Description automatically generated">
            <a:extLst>
              <a:ext uri="{FF2B5EF4-FFF2-40B4-BE49-F238E27FC236}">
                <a16:creationId xmlns:a16="http://schemas.microsoft.com/office/drawing/2014/main" id="{17E239DA-D18B-470F-06E1-884516BE7C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descr="Defence Acquisition Council clears 10 proposals worth ₹1.05 lakh crore for  tri-services">
            <a:extLst>
              <a:ext uri="{FF2B5EF4-FFF2-40B4-BE49-F238E27FC236}">
                <a16:creationId xmlns:a16="http://schemas.microsoft.com/office/drawing/2014/main" id="{0E0B4439-1398-0456-891C-37CEE0F60094}"/>
              </a:ext>
            </a:extLst>
          </p:cNvPr>
          <p:cNvPicPr>
            <a:picLocks noChangeAspect="1"/>
          </p:cNvPicPr>
          <p:nvPr/>
        </p:nvPicPr>
        <p:blipFill>
          <a:blip r:embed="rId3"/>
          <a:stretch>
            <a:fillRect/>
          </a:stretch>
        </p:blipFill>
        <p:spPr>
          <a:xfrm>
            <a:off x="450723" y="3524290"/>
            <a:ext cx="4558157" cy="2872699"/>
          </a:xfrm>
          <a:prstGeom prst="rect">
            <a:avLst/>
          </a:prstGeom>
        </p:spPr>
      </p:pic>
      <p:sp>
        <p:nvSpPr>
          <p:cNvPr id="7" name="TextBox 6">
            <a:extLst>
              <a:ext uri="{FF2B5EF4-FFF2-40B4-BE49-F238E27FC236}">
                <a16:creationId xmlns:a16="http://schemas.microsoft.com/office/drawing/2014/main" id="{828DD819-F35C-8668-C145-3BB3A65ED7BF}"/>
              </a:ext>
            </a:extLst>
          </p:cNvPr>
          <p:cNvSpPr txBox="1"/>
          <p:nvPr/>
        </p:nvSpPr>
        <p:spPr>
          <a:xfrm>
            <a:off x="3048000" y="3244334"/>
            <a:ext cx="6096000" cy="369332"/>
          </a:xfrm>
          <a:prstGeom prst="rect">
            <a:avLst/>
          </a:prstGeom>
          <a:noFill/>
        </p:spPr>
        <p:txBody>
          <a:bodyPr wrap="square">
            <a:spAutoFit/>
          </a:bodyPr>
          <a:lstStyle/>
          <a:p>
            <a:endParaRPr lang="en-US" dirty="0"/>
          </a:p>
        </p:txBody>
      </p:sp>
      <p:pic>
        <p:nvPicPr>
          <p:cNvPr id="9" name="Picture 8">
            <a:extLst>
              <a:ext uri="{FF2B5EF4-FFF2-40B4-BE49-F238E27FC236}">
                <a16:creationId xmlns:a16="http://schemas.microsoft.com/office/drawing/2014/main" id="{A305B21B-715E-C0BA-D67E-83FF90E7AE21}"/>
              </a:ext>
            </a:extLst>
          </p:cNvPr>
          <p:cNvPicPr>
            <a:picLocks noChangeAspect="1"/>
          </p:cNvPicPr>
          <p:nvPr/>
        </p:nvPicPr>
        <p:blipFill>
          <a:blip r:embed="rId4"/>
          <a:stretch>
            <a:fillRect/>
          </a:stretch>
        </p:blipFill>
        <p:spPr>
          <a:xfrm>
            <a:off x="5250180" y="3500119"/>
            <a:ext cx="4371340" cy="2914227"/>
          </a:xfrm>
          <a:prstGeom prst="rect">
            <a:avLst/>
          </a:prstGeom>
        </p:spPr>
      </p:pic>
    </p:spTree>
    <p:extLst>
      <p:ext uri="{BB962C8B-B14F-4D97-AF65-F5344CB8AC3E}">
        <p14:creationId xmlns:p14="http://schemas.microsoft.com/office/powerpoint/2010/main" val="1526169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90003-F451-BD8B-412A-824CCA70DD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C92836-1A2C-67A1-530C-0FBCC11DB347}"/>
              </a:ext>
            </a:extLst>
          </p:cNvPr>
          <p:cNvSpPr>
            <a:spLocks noGrp="1"/>
          </p:cNvSpPr>
          <p:nvPr>
            <p:ph type="title"/>
          </p:nvPr>
        </p:nvSpPr>
        <p:spPr>
          <a:xfrm>
            <a:off x="323295" y="350150"/>
            <a:ext cx="11217676" cy="889369"/>
          </a:xfrm>
        </p:spPr>
        <p:txBody>
          <a:bodyPr>
            <a:noAutofit/>
          </a:bodyPr>
          <a:lstStyle/>
          <a:p>
            <a:r>
              <a:rPr lang="en-US" sz="4000" b="1" dirty="0">
                <a:latin typeface="+mn-lt"/>
              </a:rPr>
              <a:t>Major Approvals for the Indian Army</a:t>
            </a:r>
          </a:p>
        </p:txBody>
      </p:sp>
      <p:sp>
        <p:nvSpPr>
          <p:cNvPr id="3" name="Content Placeholder 2">
            <a:extLst>
              <a:ext uri="{FF2B5EF4-FFF2-40B4-BE49-F238E27FC236}">
                <a16:creationId xmlns:a16="http://schemas.microsoft.com/office/drawing/2014/main" id="{7F1C7AB4-2748-7B5A-BB39-B5E7BC664D99}"/>
              </a:ext>
            </a:extLst>
          </p:cNvPr>
          <p:cNvSpPr>
            <a:spLocks noGrp="1"/>
          </p:cNvSpPr>
          <p:nvPr>
            <p:ph idx="1"/>
          </p:nvPr>
        </p:nvSpPr>
        <p:spPr>
          <a:xfrm>
            <a:off x="343615" y="1304672"/>
            <a:ext cx="11666541" cy="3222956"/>
          </a:xfrm>
        </p:spPr>
        <p:txBody>
          <a:bodyPr>
            <a:noAutofit/>
          </a:bodyPr>
          <a:lstStyle/>
          <a:p>
            <a:pPr marL="0" indent="0">
              <a:lnSpc>
                <a:spcPct val="150000"/>
              </a:lnSpc>
              <a:buNone/>
            </a:pPr>
            <a:r>
              <a:rPr lang="en-US" dirty="0"/>
              <a:t>With the growing use of drones in modern warfare, this system will provide reliable protection to military formations and critical installations against aerial threats.</a:t>
            </a:r>
            <a:endParaRPr lang="en-US" b="1" i="0" dirty="0">
              <a:effectLst/>
            </a:endParaRPr>
          </a:p>
        </p:txBody>
      </p:sp>
      <p:pic>
        <p:nvPicPr>
          <p:cNvPr id="5" name="Picture 4" descr="Logo&#10;&#10;Description automatically generated">
            <a:extLst>
              <a:ext uri="{FF2B5EF4-FFF2-40B4-BE49-F238E27FC236}">
                <a16:creationId xmlns:a16="http://schemas.microsoft.com/office/drawing/2014/main" id="{F1DF08CB-1215-9662-78AF-B1410B9589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descr="Defence Acquisition Council clears 10 proposals worth ₹1.05 lakh crore for  tri-services">
            <a:extLst>
              <a:ext uri="{FF2B5EF4-FFF2-40B4-BE49-F238E27FC236}">
                <a16:creationId xmlns:a16="http://schemas.microsoft.com/office/drawing/2014/main" id="{7729A783-F4B8-12C6-1E05-C4810A14BB0E}"/>
              </a:ext>
            </a:extLst>
          </p:cNvPr>
          <p:cNvPicPr>
            <a:picLocks noChangeAspect="1"/>
          </p:cNvPicPr>
          <p:nvPr/>
        </p:nvPicPr>
        <p:blipFill>
          <a:blip r:embed="rId3"/>
          <a:stretch>
            <a:fillRect/>
          </a:stretch>
        </p:blipFill>
        <p:spPr>
          <a:xfrm>
            <a:off x="450723" y="3524290"/>
            <a:ext cx="4558157" cy="2872699"/>
          </a:xfrm>
          <a:prstGeom prst="rect">
            <a:avLst/>
          </a:prstGeom>
        </p:spPr>
      </p:pic>
      <p:sp>
        <p:nvSpPr>
          <p:cNvPr id="7" name="TextBox 6">
            <a:extLst>
              <a:ext uri="{FF2B5EF4-FFF2-40B4-BE49-F238E27FC236}">
                <a16:creationId xmlns:a16="http://schemas.microsoft.com/office/drawing/2014/main" id="{AECA103E-47A9-1B98-2209-7074F360C0A5}"/>
              </a:ext>
            </a:extLst>
          </p:cNvPr>
          <p:cNvSpPr txBox="1"/>
          <p:nvPr/>
        </p:nvSpPr>
        <p:spPr>
          <a:xfrm>
            <a:off x="3048000" y="3244334"/>
            <a:ext cx="6096000" cy="369332"/>
          </a:xfrm>
          <a:prstGeom prst="rect">
            <a:avLst/>
          </a:prstGeom>
          <a:noFill/>
        </p:spPr>
        <p:txBody>
          <a:bodyPr wrap="square">
            <a:spAutoFit/>
          </a:bodyPr>
          <a:lstStyle/>
          <a:p>
            <a:endParaRPr lang="en-US" dirty="0"/>
          </a:p>
        </p:txBody>
      </p:sp>
      <p:pic>
        <p:nvPicPr>
          <p:cNvPr id="9" name="Picture 8">
            <a:extLst>
              <a:ext uri="{FF2B5EF4-FFF2-40B4-BE49-F238E27FC236}">
                <a16:creationId xmlns:a16="http://schemas.microsoft.com/office/drawing/2014/main" id="{8984BD0C-3E48-BAA9-41BE-FDBE8640167E}"/>
              </a:ext>
            </a:extLst>
          </p:cNvPr>
          <p:cNvPicPr>
            <a:picLocks noChangeAspect="1"/>
          </p:cNvPicPr>
          <p:nvPr/>
        </p:nvPicPr>
        <p:blipFill>
          <a:blip r:embed="rId4"/>
          <a:stretch>
            <a:fillRect/>
          </a:stretch>
        </p:blipFill>
        <p:spPr>
          <a:xfrm>
            <a:off x="5250180" y="3500119"/>
            <a:ext cx="4371340" cy="2914227"/>
          </a:xfrm>
          <a:prstGeom prst="rect">
            <a:avLst/>
          </a:prstGeom>
        </p:spPr>
      </p:pic>
    </p:spTree>
    <p:extLst>
      <p:ext uri="{BB962C8B-B14F-4D97-AF65-F5344CB8AC3E}">
        <p14:creationId xmlns:p14="http://schemas.microsoft.com/office/powerpoint/2010/main" val="25885084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8C784-DE51-5DFA-AB4D-F9B3B8F411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84C342-C364-B6B7-F38F-A5A3640AFC67}"/>
              </a:ext>
            </a:extLst>
          </p:cNvPr>
          <p:cNvSpPr>
            <a:spLocks noGrp="1"/>
          </p:cNvSpPr>
          <p:nvPr>
            <p:ph type="title"/>
          </p:nvPr>
        </p:nvSpPr>
        <p:spPr>
          <a:xfrm>
            <a:off x="323295" y="350150"/>
            <a:ext cx="11217676" cy="889369"/>
          </a:xfrm>
        </p:spPr>
        <p:txBody>
          <a:bodyPr>
            <a:noAutofit/>
          </a:bodyPr>
          <a:lstStyle/>
          <a:p>
            <a:r>
              <a:rPr lang="en-US" sz="4000" b="1" dirty="0">
                <a:latin typeface="+mn-lt"/>
              </a:rPr>
              <a:t>Major Defence Acquisition Proposals</a:t>
            </a:r>
          </a:p>
        </p:txBody>
      </p:sp>
      <p:sp>
        <p:nvSpPr>
          <p:cNvPr id="3" name="Content Placeholder 2">
            <a:extLst>
              <a:ext uri="{FF2B5EF4-FFF2-40B4-BE49-F238E27FC236}">
                <a16:creationId xmlns:a16="http://schemas.microsoft.com/office/drawing/2014/main" id="{F687DF46-35A0-EA96-A3B4-96EE73C1E487}"/>
              </a:ext>
            </a:extLst>
          </p:cNvPr>
          <p:cNvSpPr>
            <a:spLocks noGrp="1"/>
          </p:cNvSpPr>
          <p:nvPr>
            <p:ph idx="1"/>
          </p:nvPr>
        </p:nvSpPr>
        <p:spPr>
          <a:xfrm>
            <a:off x="343615" y="1304672"/>
            <a:ext cx="11666541" cy="3222956"/>
          </a:xfrm>
        </p:spPr>
        <p:txBody>
          <a:bodyPr>
            <a:noAutofit/>
          </a:bodyPr>
          <a:lstStyle/>
          <a:p>
            <a:pPr marL="0" indent="0">
              <a:lnSpc>
                <a:spcPct val="150000"/>
              </a:lnSpc>
              <a:buNone/>
            </a:pPr>
            <a:r>
              <a:rPr lang="en-US" dirty="0"/>
              <a:t>The Defence Ministry is also likely to approve the induction of the </a:t>
            </a:r>
            <a:r>
              <a:rPr lang="en-US" b="1" dirty="0"/>
              <a:t>Man-Portable Anti-Tank Guided Missile (MP-ATGM)</a:t>
            </a:r>
            <a:r>
              <a:rPr lang="en-US" dirty="0"/>
              <a:t> developed by DRDO.</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577A0548-F930-7EA8-0711-EB2F44F868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descr="Defence Research and Development Organisation Flight Tests Man-Portable  Anti-Tank Guided Missile">
            <a:extLst>
              <a:ext uri="{FF2B5EF4-FFF2-40B4-BE49-F238E27FC236}">
                <a16:creationId xmlns:a16="http://schemas.microsoft.com/office/drawing/2014/main" id="{B0F4CE55-781B-223E-02A3-90B53657A111}"/>
              </a:ext>
            </a:extLst>
          </p:cNvPr>
          <p:cNvPicPr>
            <a:picLocks noChangeAspect="1"/>
          </p:cNvPicPr>
          <p:nvPr/>
        </p:nvPicPr>
        <p:blipFill>
          <a:blip r:embed="rId3"/>
          <a:stretch>
            <a:fillRect/>
          </a:stretch>
        </p:blipFill>
        <p:spPr>
          <a:xfrm>
            <a:off x="379095" y="3573584"/>
            <a:ext cx="4660265" cy="2867855"/>
          </a:xfrm>
          <a:prstGeom prst="rect">
            <a:avLst/>
          </a:prstGeom>
        </p:spPr>
      </p:pic>
    </p:spTree>
    <p:extLst>
      <p:ext uri="{BB962C8B-B14F-4D97-AF65-F5344CB8AC3E}">
        <p14:creationId xmlns:p14="http://schemas.microsoft.com/office/powerpoint/2010/main" val="14909444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3B4DD-B7C5-51D3-EBAC-CAC2DFA0BD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CFB6EE-E87F-7359-6300-D027FEE68644}"/>
              </a:ext>
            </a:extLst>
          </p:cNvPr>
          <p:cNvSpPr>
            <a:spLocks noGrp="1"/>
          </p:cNvSpPr>
          <p:nvPr>
            <p:ph type="title"/>
          </p:nvPr>
        </p:nvSpPr>
        <p:spPr>
          <a:xfrm>
            <a:off x="323295" y="350150"/>
            <a:ext cx="11217676" cy="889369"/>
          </a:xfrm>
        </p:spPr>
        <p:txBody>
          <a:bodyPr>
            <a:noAutofit/>
          </a:bodyPr>
          <a:lstStyle/>
          <a:p>
            <a:r>
              <a:rPr lang="en-US" sz="4000" b="1" dirty="0">
                <a:latin typeface="+mn-lt"/>
              </a:rPr>
              <a:t>Major Defence Acquisition Proposals</a:t>
            </a:r>
          </a:p>
        </p:txBody>
      </p:sp>
      <p:sp>
        <p:nvSpPr>
          <p:cNvPr id="3" name="Content Placeholder 2">
            <a:extLst>
              <a:ext uri="{FF2B5EF4-FFF2-40B4-BE49-F238E27FC236}">
                <a16:creationId xmlns:a16="http://schemas.microsoft.com/office/drawing/2014/main" id="{1893E0CC-7AA3-4DCE-E066-A438D2E1F57E}"/>
              </a:ext>
            </a:extLst>
          </p:cNvPr>
          <p:cNvSpPr>
            <a:spLocks noGrp="1"/>
          </p:cNvSpPr>
          <p:nvPr>
            <p:ph idx="1"/>
          </p:nvPr>
        </p:nvSpPr>
        <p:spPr>
          <a:xfrm>
            <a:off x="343615" y="1304672"/>
            <a:ext cx="11666541" cy="3826128"/>
          </a:xfrm>
        </p:spPr>
        <p:txBody>
          <a:bodyPr>
            <a:noAutofit/>
          </a:bodyPr>
          <a:lstStyle/>
          <a:p>
            <a:pPr>
              <a:lnSpc>
                <a:spcPct val="150000"/>
              </a:lnSpc>
            </a:pPr>
            <a:r>
              <a:rPr lang="en-US" dirty="0"/>
              <a:t>Indigenous third-generation anti-tank missile.</a:t>
            </a:r>
          </a:p>
          <a:p>
            <a:pPr>
              <a:lnSpc>
                <a:spcPct val="150000"/>
              </a:lnSpc>
            </a:pPr>
            <a:r>
              <a:rPr lang="en-US" dirty="0"/>
              <a:t>Planned procurement includes around 100 launchers, 2,300 missiles, and five simulators.</a:t>
            </a:r>
          </a:p>
          <a:p>
            <a:pPr>
              <a:lnSpc>
                <a:spcPct val="150000"/>
              </a:lnSpc>
            </a:pPr>
            <a:r>
              <a:rPr lang="en-US" dirty="0"/>
              <a:t>The system will be manufactured by Bharat Dynamics Limited (BDL).</a:t>
            </a:r>
          </a:p>
          <a:p>
            <a:pPr>
              <a:lnSpc>
                <a:spcPct val="150000"/>
              </a:lnSpc>
            </a:pPr>
            <a:r>
              <a:rPr lang="en-US" dirty="0"/>
              <a:t>The project is estimated to cost over ₹2,600 crore.</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9E086369-3194-7B1A-80B6-CE5483B33D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41024790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5363A-B41F-BD72-9AA5-052FF323F9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6B3E71-A5EF-EFB7-5E65-E1752D224E8E}"/>
              </a:ext>
            </a:extLst>
          </p:cNvPr>
          <p:cNvSpPr>
            <a:spLocks noGrp="1"/>
          </p:cNvSpPr>
          <p:nvPr>
            <p:ph type="title"/>
          </p:nvPr>
        </p:nvSpPr>
        <p:spPr>
          <a:xfrm>
            <a:off x="323295" y="350150"/>
            <a:ext cx="11217676" cy="889369"/>
          </a:xfrm>
        </p:spPr>
        <p:txBody>
          <a:bodyPr>
            <a:noAutofit/>
          </a:bodyPr>
          <a:lstStyle/>
          <a:p>
            <a:r>
              <a:rPr lang="en-US" sz="4000" b="1" dirty="0">
                <a:latin typeface="+mn-lt"/>
              </a:rPr>
              <a:t>Major Defence Acquisition Proposals</a:t>
            </a:r>
          </a:p>
        </p:txBody>
      </p:sp>
      <p:sp>
        <p:nvSpPr>
          <p:cNvPr id="3" name="Content Placeholder 2">
            <a:extLst>
              <a:ext uri="{FF2B5EF4-FFF2-40B4-BE49-F238E27FC236}">
                <a16:creationId xmlns:a16="http://schemas.microsoft.com/office/drawing/2014/main" id="{B79EFFF2-BCCE-FCFC-7599-5FD4E5A203A2}"/>
              </a:ext>
            </a:extLst>
          </p:cNvPr>
          <p:cNvSpPr>
            <a:spLocks noGrp="1"/>
          </p:cNvSpPr>
          <p:nvPr>
            <p:ph idx="1"/>
          </p:nvPr>
        </p:nvSpPr>
        <p:spPr>
          <a:xfrm>
            <a:off x="343615" y="1304672"/>
            <a:ext cx="11666541" cy="3826128"/>
          </a:xfrm>
        </p:spPr>
        <p:txBody>
          <a:bodyPr>
            <a:noAutofit/>
          </a:bodyPr>
          <a:lstStyle/>
          <a:p>
            <a:pPr marL="0" indent="0">
              <a:lnSpc>
                <a:spcPct val="150000"/>
              </a:lnSpc>
              <a:buNone/>
            </a:pPr>
            <a:r>
              <a:rPr lang="en-US" dirty="0"/>
              <a:t>The Army Air Defence Corps is expected to receive the Verba </a:t>
            </a:r>
            <a:r>
              <a:rPr lang="en-US" b="1" dirty="0"/>
              <a:t>Very Short Range Air Defence System (V-SHORADS).</a:t>
            </a:r>
            <a:endParaRPr lang="en-US" b="1" i="0" dirty="0">
              <a:effectLst/>
            </a:endParaRPr>
          </a:p>
        </p:txBody>
      </p:sp>
      <p:pic>
        <p:nvPicPr>
          <p:cNvPr id="5" name="Picture 4" descr="Logo&#10;&#10;Description automatically generated">
            <a:extLst>
              <a:ext uri="{FF2B5EF4-FFF2-40B4-BE49-F238E27FC236}">
                <a16:creationId xmlns:a16="http://schemas.microsoft.com/office/drawing/2014/main" id="{B134E913-F474-49ED-3EA7-7F7ECA8524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a:extLst>
              <a:ext uri="{FF2B5EF4-FFF2-40B4-BE49-F238E27FC236}">
                <a16:creationId xmlns:a16="http://schemas.microsoft.com/office/drawing/2014/main" id="{0817B036-D52D-B42E-6B06-65B064C2A081}"/>
              </a:ext>
            </a:extLst>
          </p:cNvPr>
          <p:cNvPicPr>
            <a:picLocks noChangeAspect="1"/>
          </p:cNvPicPr>
          <p:nvPr/>
        </p:nvPicPr>
        <p:blipFill>
          <a:blip r:embed="rId3"/>
          <a:stretch>
            <a:fillRect/>
          </a:stretch>
        </p:blipFill>
        <p:spPr>
          <a:xfrm>
            <a:off x="543560" y="3356609"/>
            <a:ext cx="5572760" cy="3134678"/>
          </a:xfrm>
          <a:prstGeom prst="rect">
            <a:avLst/>
          </a:prstGeom>
        </p:spPr>
      </p:pic>
    </p:spTree>
    <p:extLst>
      <p:ext uri="{BB962C8B-B14F-4D97-AF65-F5344CB8AC3E}">
        <p14:creationId xmlns:p14="http://schemas.microsoft.com/office/powerpoint/2010/main" val="15343860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90FCF-BFAD-AB1B-FF6C-474658B788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38D41C-D200-D06F-D868-DB43F414E2BA}"/>
              </a:ext>
            </a:extLst>
          </p:cNvPr>
          <p:cNvSpPr>
            <a:spLocks noGrp="1"/>
          </p:cNvSpPr>
          <p:nvPr>
            <p:ph type="title"/>
          </p:nvPr>
        </p:nvSpPr>
        <p:spPr>
          <a:xfrm>
            <a:off x="323295" y="350150"/>
            <a:ext cx="11217676" cy="889369"/>
          </a:xfrm>
        </p:spPr>
        <p:txBody>
          <a:bodyPr>
            <a:noAutofit/>
          </a:bodyPr>
          <a:lstStyle/>
          <a:p>
            <a:r>
              <a:rPr lang="en-US" sz="4000" b="1" dirty="0">
                <a:latin typeface="+mn-lt"/>
              </a:rPr>
              <a:t>Major Defence Acquisition Proposals</a:t>
            </a:r>
          </a:p>
        </p:txBody>
      </p:sp>
      <p:sp>
        <p:nvSpPr>
          <p:cNvPr id="3" name="Content Placeholder 2">
            <a:extLst>
              <a:ext uri="{FF2B5EF4-FFF2-40B4-BE49-F238E27FC236}">
                <a16:creationId xmlns:a16="http://schemas.microsoft.com/office/drawing/2014/main" id="{410B1C9C-8130-7F98-857F-9FF8ADC2BFDD}"/>
              </a:ext>
            </a:extLst>
          </p:cNvPr>
          <p:cNvSpPr>
            <a:spLocks noGrp="1"/>
          </p:cNvSpPr>
          <p:nvPr>
            <p:ph idx="1"/>
          </p:nvPr>
        </p:nvSpPr>
        <p:spPr>
          <a:xfrm>
            <a:off x="343615" y="1304672"/>
            <a:ext cx="11666541" cy="3826128"/>
          </a:xfrm>
        </p:spPr>
        <p:txBody>
          <a:bodyPr>
            <a:noAutofit/>
          </a:bodyPr>
          <a:lstStyle/>
          <a:p>
            <a:pPr>
              <a:lnSpc>
                <a:spcPct val="150000"/>
              </a:lnSpc>
            </a:pPr>
            <a:r>
              <a:rPr lang="en-US" dirty="0"/>
              <a:t>Designed to intercept low-flying aircraft, helicopters, and drones.</a:t>
            </a:r>
          </a:p>
          <a:p>
            <a:pPr>
              <a:lnSpc>
                <a:spcPct val="150000"/>
              </a:lnSpc>
            </a:pPr>
            <a:r>
              <a:rPr lang="en-US" dirty="0"/>
              <a:t>Provides enhanced protection against aerial threats.</a:t>
            </a:r>
          </a:p>
          <a:p>
            <a:pPr>
              <a:lnSpc>
                <a:spcPct val="150000"/>
              </a:lnSpc>
            </a:pPr>
            <a:r>
              <a:rPr lang="en-US" dirty="0"/>
              <a:t>Intended to replace older-generation air defence systems currently in service.</a:t>
            </a:r>
          </a:p>
          <a:p>
            <a:pPr>
              <a:lnSpc>
                <a:spcPct val="150000"/>
              </a:lnSpc>
            </a:pPr>
            <a:r>
              <a:rPr lang="en-US" dirty="0"/>
              <a:t>Production in India is expected under the Make in India programme.</a:t>
            </a:r>
            <a:endParaRPr lang="en-US" b="1" i="0" dirty="0">
              <a:effectLst/>
            </a:endParaRPr>
          </a:p>
        </p:txBody>
      </p:sp>
      <p:pic>
        <p:nvPicPr>
          <p:cNvPr id="5" name="Picture 4" descr="Logo&#10;&#10;Description automatically generated">
            <a:extLst>
              <a:ext uri="{FF2B5EF4-FFF2-40B4-BE49-F238E27FC236}">
                <a16:creationId xmlns:a16="http://schemas.microsoft.com/office/drawing/2014/main" id="{394E3655-C9CC-5684-E472-3097A0CB1A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31784086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21888-5B8A-7CA0-5829-38CA035E3D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1694C3-7BF3-ADCF-27D6-8A52F6742144}"/>
              </a:ext>
            </a:extLst>
          </p:cNvPr>
          <p:cNvSpPr>
            <a:spLocks noGrp="1"/>
          </p:cNvSpPr>
          <p:nvPr>
            <p:ph type="title"/>
          </p:nvPr>
        </p:nvSpPr>
        <p:spPr>
          <a:xfrm>
            <a:off x="323295" y="350150"/>
            <a:ext cx="11217676" cy="889369"/>
          </a:xfrm>
        </p:spPr>
        <p:txBody>
          <a:bodyPr>
            <a:noAutofit/>
          </a:bodyPr>
          <a:lstStyle/>
          <a:p>
            <a:r>
              <a:rPr lang="en-US" sz="4000" b="1" dirty="0">
                <a:latin typeface="+mn-lt"/>
              </a:rPr>
              <a:t>Major Defence Acquisition Proposals</a:t>
            </a:r>
          </a:p>
        </p:txBody>
      </p:sp>
      <p:sp>
        <p:nvSpPr>
          <p:cNvPr id="3" name="Content Placeholder 2">
            <a:extLst>
              <a:ext uri="{FF2B5EF4-FFF2-40B4-BE49-F238E27FC236}">
                <a16:creationId xmlns:a16="http://schemas.microsoft.com/office/drawing/2014/main" id="{749F7A5B-C574-C0B7-556C-4A39747F6217}"/>
              </a:ext>
            </a:extLst>
          </p:cNvPr>
          <p:cNvSpPr>
            <a:spLocks noGrp="1"/>
          </p:cNvSpPr>
          <p:nvPr>
            <p:ph idx="1"/>
          </p:nvPr>
        </p:nvSpPr>
        <p:spPr>
          <a:xfrm>
            <a:off x="343615" y="1304672"/>
            <a:ext cx="11666541" cy="3826128"/>
          </a:xfrm>
        </p:spPr>
        <p:txBody>
          <a:bodyPr>
            <a:noAutofit/>
          </a:bodyPr>
          <a:lstStyle/>
          <a:p>
            <a:pPr>
              <a:lnSpc>
                <a:spcPct val="150000"/>
              </a:lnSpc>
            </a:pPr>
            <a:r>
              <a:rPr lang="en-US" b="1" dirty="0"/>
              <a:t>Active Protection System (APS) for Tanks</a:t>
            </a:r>
            <a:r>
              <a:rPr lang="en-US" dirty="0"/>
              <a:t> – Automatically detects and intercepts incoming anti-tank missiles and projectiles, improving tank survivability. </a:t>
            </a:r>
          </a:p>
          <a:p>
            <a:pPr>
              <a:lnSpc>
                <a:spcPct val="150000"/>
              </a:lnSpc>
            </a:pPr>
            <a:r>
              <a:rPr lang="en-US" b="1" dirty="0"/>
              <a:t>Jet-Based Kamikaze Drone System</a:t>
            </a:r>
            <a:r>
              <a:rPr lang="en-US" dirty="0"/>
              <a:t> – High-speed loitering munition designed for precision strikes with enhanced electronic warfare capabilities.</a:t>
            </a:r>
            <a:endParaRPr lang="en-US" b="1" i="0" dirty="0">
              <a:effectLst/>
            </a:endParaRPr>
          </a:p>
        </p:txBody>
      </p:sp>
      <p:pic>
        <p:nvPicPr>
          <p:cNvPr id="5" name="Picture 4" descr="Logo&#10;&#10;Description automatically generated">
            <a:extLst>
              <a:ext uri="{FF2B5EF4-FFF2-40B4-BE49-F238E27FC236}">
                <a16:creationId xmlns:a16="http://schemas.microsoft.com/office/drawing/2014/main" id="{A5AC5BB6-ED1A-655F-8DFD-8418985F8F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15742950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B8E6D-BF9D-532D-94D0-84D35A40F9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2AC3F0-7DFC-307D-A139-6622296A341A}"/>
              </a:ext>
            </a:extLst>
          </p:cNvPr>
          <p:cNvSpPr>
            <a:spLocks noGrp="1"/>
          </p:cNvSpPr>
          <p:nvPr>
            <p:ph type="title"/>
          </p:nvPr>
        </p:nvSpPr>
        <p:spPr>
          <a:xfrm>
            <a:off x="323295" y="350150"/>
            <a:ext cx="11217676" cy="889369"/>
          </a:xfrm>
        </p:spPr>
        <p:txBody>
          <a:bodyPr>
            <a:noAutofit/>
          </a:bodyPr>
          <a:lstStyle/>
          <a:p>
            <a:r>
              <a:rPr lang="en-US" sz="4000" b="1" dirty="0">
                <a:latin typeface="+mn-lt"/>
              </a:rPr>
              <a:t>For the Indian Navy</a:t>
            </a:r>
          </a:p>
        </p:txBody>
      </p:sp>
      <p:sp>
        <p:nvSpPr>
          <p:cNvPr id="3" name="Content Placeholder 2">
            <a:extLst>
              <a:ext uri="{FF2B5EF4-FFF2-40B4-BE49-F238E27FC236}">
                <a16:creationId xmlns:a16="http://schemas.microsoft.com/office/drawing/2014/main" id="{604E5F98-F45F-B1DA-2953-C726DDC71BFE}"/>
              </a:ext>
            </a:extLst>
          </p:cNvPr>
          <p:cNvSpPr>
            <a:spLocks noGrp="1"/>
          </p:cNvSpPr>
          <p:nvPr>
            <p:ph idx="1"/>
          </p:nvPr>
        </p:nvSpPr>
        <p:spPr>
          <a:xfrm>
            <a:off x="343615" y="1304672"/>
            <a:ext cx="11666541" cy="3826128"/>
          </a:xfrm>
        </p:spPr>
        <p:txBody>
          <a:bodyPr>
            <a:noAutofit/>
          </a:bodyPr>
          <a:lstStyle/>
          <a:p>
            <a:pPr>
              <a:lnSpc>
                <a:spcPct val="150000"/>
              </a:lnSpc>
            </a:pPr>
            <a:r>
              <a:rPr lang="en-US" b="1" dirty="0"/>
              <a:t>Multi Influence Ground Mine (MIGM)</a:t>
            </a:r>
            <a:r>
              <a:rPr lang="en-US" dirty="0"/>
              <a:t> – Smart naval mine that restricts enemy warship movement using multiple detection mechanisms. </a:t>
            </a:r>
          </a:p>
          <a:p>
            <a:pPr>
              <a:lnSpc>
                <a:spcPct val="150000"/>
              </a:lnSpc>
            </a:pPr>
            <a:r>
              <a:rPr lang="en-US" b="1" dirty="0"/>
              <a:t>Naval Shipborne Unmanned Aerial System (NSUAS)</a:t>
            </a:r>
            <a:r>
              <a:rPr lang="en-US" dirty="0"/>
              <a:t> – Ship-launched drone equipped with advanced sensors for surveillance and maritime reconnaissance. </a:t>
            </a:r>
            <a:endParaRPr lang="en-US" b="1" i="0" dirty="0">
              <a:effectLst/>
            </a:endParaRPr>
          </a:p>
        </p:txBody>
      </p:sp>
      <p:pic>
        <p:nvPicPr>
          <p:cNvPr id="5" name="Picture 4" descr="Logo&#10;&#10;Description automatically generated">
            <a:extLst>
              <a:ext uri="{FF2B5EF4-FFF2-40B4-BE49-F238E27FC236}">
                <a16:creationId xmlns:a16="http://schemas.microsoft.com/office/drawing/2014/main" id="{CD2884C6-43B4-0AED-FB0A-54C07609B7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1761630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6ECAF-8603-43C0-BAC0-09537A24AD56}"/>
              </a:ext>
            </a:extLst>
          </p:cNvPr>
          <p:cNvSpPr>
            <a:spLocks noGrp="1"/>
          </p:cNvSpPr>
          <p:nvPr>
            <p:ph type="title"/>
          </p:nvPr>
        </p:nvSpPr>
        <p:spPr>
          <a:xfrm>
            <a:off x="838200" y="365125"/>
            <a:ext cx="10515600" cy="847855"/>
          </a:xfrm>
        </p:spPr>
        <p:txBody>
          <a:bodyPr/>
          <a:lstStyle/>
          <a:p>
            <a:r>
              <a:rPr lang="en-US" b="1" dirty="0">
                <a:latin typeface="+mn-lt"/>
              </a:rPr>
              <a:t>Identify The UAV</a:t>
            </a:r>
          </a:p>
        </p:txBody>
      </p:sp>
      <p:pic>
        <p:nvPicPr>
          <p:cNvPr id="5" name="Picture 4">
            <a:extLst>
              <a:ext uri="{FF2B5EF4-FFF2-40B4-BE49-F238E27FC236}">
                <a16:creationId xmlns:a16="http://schemas.microsoft.com/office/drawing/2014/main" id="{47FB5823-5EB7-4E38-8286-D58E72F2D9FD}"/>
              </a:ext>
            </a:extLst>
          </p:cNvPr>
          <p:cNvPicPr>
            <a:picLocks noChangeAspect="1"/>
          </p:cNvPicPr>
          <p:nvPr/>
        </p:nvPicPr>
        <p:blipFill>
          <a:blip r:embed="rId2"/>
          <a:stretch>
            <a:fillRect/>
          </a:stretch>
        </p:blipFill>
        <p:spPr>
          <a:xfrm>
            <a:off x="5443829" y="1815678"/>
            <a:ext cx="819150" cy="371475"/>
          </a:xfrm>
          <a:prstGeom prst="rect">
            <a:avLst/>
          </a:prstGeom>
        </p:spPr>
      </p:pic>
      <p:pic>
        <p:nvPicPr>
          <p:cNvPr id="1026" name="Picture 2" descr="Image">
            <a:extLst>
              <a:ext uri="{FF2B5EF4-FFF2-40B4-BE49-F238E27FC236}">
                <a16:creationId xmlns:a16="http://schemas.microsoft.com/office/drawing/2014/main" id="{4D87991A-E148-DD59-A784-3A1D7A99E6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840" y="1198880"/>
            <a:ext cx="7071360" cy="5303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20772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579C9-6513-5C72-EE9A-2C4772ADA1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62EFE8-C3D3-FF26-E708-C195E89193F0}"/>
              </a:ext>
            </a:extLst>
          </p:cNvPr>
          <p:cNvSpPr>
            <a:spLocks noGrp="1"/>
          </p:cNvSpPr>
          <p:nvPr>
            <p:ph type="title"/>
          </p:nvPr>
        </p:nvSpPr>
        <p:spPr>
          <a:xfrm>
            <a:off x="323295" y="350150"/>
            <a:ext cx="11217676" cy="889369"/>
          </a:xfrm>
        </p:spPr>
        <p:txBody>
          <a:bodyPr>
            <a:noAutofit/>
          </a:bodyPr>
          <a:lstStyle/>
          <a:p>
            <a:r>
              <a:rPr lang="en-US" sz="4000" b="1" dirty="0">
                <a:latin typeface="+mn-lt"/>
              </a:rPr>
              <a:t>For the Indian Navy</a:t>
            </a:r>
          </a:p>
        </p:txBody>
      </p:sp>
      <p:sp>
        <p:nvSpPr>
          <p:cNvPr id="3" name="Content Placeholder 2">
            <a:extLst>
              <a:ext uri="{FF2B5EF4-FFF2-40B4-BE49-F238E27FC236}">
                <a16:creationId xmlns:a16="http://schemas.microsoft.com/office/drawing/2014/main" id="{611526CA-9533-0262-FBDC-BCCC4E6D5140}"/>
              </a:ext>
            </a:extLst>
          </p:cNvPr>
          <p:cNvSpPr>
            <a:spLocks noGrp="1"/>
          </p:cNvSpPr>
          <p:nvPr>
            <p:ph idx="1"/>
          </p:nvPr>
        </p:nvSpPr>
        <p:spPr>
          <a:xfrm>
            <a:off x="343615" y="1304672"/>
            <a:ext cx="11666541" cy="3826128"/>
          </a:xfrm>
        </p:spPr>
        <p:txBody>
          <a:bodyPr>
            <a:noAutofit/>
          </a:bodyPr>
          <a:lstStyle/>
          <a:p>
            <a:pPr>
              <a:lnSpc>
                <a:spcPct val="150000"/>
              </a:lnSpc>
            </a:pPr>
            <a:r>
              <a:rPr lang="en-US" b="1" dirty="0"/>
              <a:t>Land-Based Testing Facility (LBTF) for Electric Propulsion</a:t>
            </a:r>
            <a:r>
              <a:rPr lang="en-US" dirty="0"/>
              <a:t> – Testing facility for validating electric propulsion systems for future naval platforms.</a:t>
            </a:r>
            <a:endParaRPr lang="en-US" b="1" i="0" dirty="0">
              <a:effectLst/>
            </a:endParaRPr>
          </a:p>
        </p:txBody>
      </p:sp>
      <p:pic>
        <p:nvPicPr>
          <p:cNvPr id="5" name="Picture 4" descr="Logo&#10;&#10;Description automatically generated">
            <a:extLst>
              <a:ext uri="{FF2B5EF4-FFF2-40B4-BE49-F238E27FC236}">
                <a16:creationId xmlns:a16="http://schemas.microsoft.com/office/drawing/2014/main" id="{F2A8E1ED-079E-30B4-4228-17036F42CE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26600476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8D452-2136-ECCE-ABE6-517DC799B8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A9CE42-D975-2685-4916-230ABBD7274B}"/>
              </a:ext>
            </a:extLst>
          </p:cNvPr>
          <p:cNvSpPr>
            <a:spLocks noGrp="1"/>
          </p:cNvSpPr>
          <p:nvPr>
            <p:ph type="title"/>
          </p:nvPr>
        </p:nvSpPr>
        <p:spPr>
          <a:xfrm>
            <a:off x="323295" y="350150"/>
            <a:ext cx="11217676" cy="889369"/>
          </a:xfrm>
        </p:spPr>
        <p:txBody>
          <a:bodyPr>
            <a:noAutofit/>
          </a:bodyPr>
          <a:lstStyle/>
          <a:p>
            <a:r>
              <a:rPr lang="en-US" sz="4000" b="1" dirty="0">
                <a:latin typeface="+mn-lt"/>
              </a:rPr>
              <a:t>For the Indian Air Force</a:t>
            </a:r>
          </a:p>
        </p:txBody>
      </p:sp>
      <p:sp>
        <p:nvSpPr>
          <p:cNvPr id="3" name="Content Placeholder 2">
            <a:extLst>
              <a:ext uri="{FF2B5EF4-FFF2-40B4-BE49-F238E27FC236}">
                <a16:creationId xmlns:a16="http://schemas.microsoft.com/office/drawing/2014/main" id="{F1E58B52-B0B9-8BD7-8725-6D0AC7544C62}"/>
              </a:ext>
            </a:extLst>
          </p:cNvPr>
          <p:cNvSpPr>
            <a:spLocks noGrp="1"/>
          </p:cNvSpPr>
          <p:nvPr>
            <p:ph idx="1"/>
          </p:nvPr>
        </p:nvSpPr>
        <p:spPr>
          <a:xfrm>
            <a:off x="343615" y="1304672"/>
            <a:ext cx="11666541" cy="3826128"/>
          </a:xfrm>
        </p:spPr>
        <p:txBody>
          <a:bodyPr>
            <a:noAutofit/>
          </a:bodyPr>
          <a:lstStyle/>
          <a:p>
            <a:pPr marL="0" indent="0">
              <a:lnSpc>
                <a:spcPct val="150000"/>
              </a:lnSpc>
              <a:buNone/>
            </a:pPr>
            <a:r>
              <a:rPr lang="en-US" dirty="0"/>
              <a:t>Another important proposal relates to the acquisition of </a:t>
            </a:r>
            <a:r>
              <a:rPr lang="en-US" b="1" dirty="0"/>
              <a:t>fixed-wing High-Altitude Pseudo Satellites (HAPS).</a:t>
            </a:r>
            <a:endParaRPr lang="en-US" b="1" i="0" dirty="0">
              <a:effectLst/>
            </a:endParaRPr>
          </a:p>
        </p:txBody>
      </p:sp>
      <p:pic>
        <p:nvPicPr>
          <p:cNvPr id="5" name="Picture 4" descr="Logo&#10;&#10;Description automatically generated">
            <a:extLst>
              <a:ext uri="{FF2B5EF4-FFF2-40B4-BE49-F238E27FC236}">
                <a16:creationId xmlns:a16="http://schemas.microsoft.com/office/drawing/2014/main" id="{593C3A3C-2AC1-CB3F-4D85-79A7E503F0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a:extLst>
              <a:ext uri="{FF2B5EF4-FFF2-40B4-BE49-F238E27FC236}">
                <a16:creationId xmlns:a16="http://schemas.microsoft.com/office/drawing/2014/main" id="{9047B31C-EDBD-C7A7-A00C-BA5092C698EF}"/>
              </a:ext>
            </a:extLst>
          </p:cNvPr>
          <p:cNvPicPr>
            <a:picLocks noChangeAspect="1"/>
          </p:cNvPicPr>
          <p:nvPr/>
        </p:nvPicPr>
        <p:blipFill>
          <a:blip r:embed="rId3"/>
          <a:stretch>
            <a:fillRect/>
          </a:stretch>
        </p:blipFill>
        <p:spPr>
          <a:xfrm>
            <a:off x="474980" y="3219026"/>
            <a:ext cx="4696460" cy="3130973"/>
          </a:xfrm>
          <a:prstGeom prst="rect">
            <a:avLst/>
          </a:prstGeom>
        </p:spPr>
      </p:pic>
    </p:spTree>
    <p:extLst>
      <p:ext uri="{BB962C8B-B14F-4D97-AF65-F5344CB8AC3E}">
        <p14:creationId xmlns:p14="http://schemas.microsoft.com/office/powerpoint/2010/main" val="6143074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1FC13-3636-13A4-143D-7F64953287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330E39-DEAD-3E66-1A47-91BE9E361A5E}"/>
              </a:ext>
            </a:extLst>
          </p:cNvPr>
          <p:cNvSpPr>
            <a:spLocks noGrp="1"/>
          </p:cNvSpPr>
          <p:nvPr>
            <p:ph type="title"/>
          </p:nvPr>
        </p:nvSpPr>
        <p:spPr>
          <a:xfrm>
            <a:off x="323295" y="350150"/>
            <a:ext cx="11217676" cy="889369"/>
          </a:xfrm>
        </p:spPr>
        <p:txBody>
          <a:bodyPr>
            <a:noAutofit/>
          </a:bodyPr>
          <a:lstStyle/>
          <a:p>
            <a:r>
              <a:rPr lang="en-US" sz="4000" b="1" dirty="0">
                <a:latin typeface="+mn-lt"/>
              </a:rPr>
              <a:t>For the Indian Air Force</a:t>
            </a:r>
          </a:p>
        </p:txBody>
      </p:sp>
      <p:sp>
        <p:nvSpPr>
          <p:cNvPr id="3" name="Content Placeholder 2">
            <a:extLst>
              <a:ext uri="{FF2B5EF4-FFF2-40B4-BE49-F238E27FC236}">
                <a16:creationId xmlns:a16="http://schemas.microsoft.com/office/drawing/2014/main" id="{61DFC77D-51EE-990D-83F7-9D4E53ACE95B}"/>
              </a:ext>
            </a:extLst>
          </p:cNvPr>
          <p:cNvSpPr>
            <a:spLocks noGrp="1"/>
          </p:cNvSpPr>
          <p:nvPr>
            <p:ph idx="1"/>
          </p:nvPr>
        </p:nvSpPr>
        <p:spPr>
          <a:xfrm>
            <a:off x="343615" y="1304672"/>
            <a:ext cx="11666541" cy="3826128"/>
          </a:xfrm>
        </p:spPr>
        <p:txBody>
          <a:bodyPr>
            <a:noAutofit/>
          </a:bodyPr>
          <a:lstStyle/>
          <a:p>
            <a:pPr>
              <a:lnSpc>
                <a:spcPct val="150000"/>
              </a:lnSpc>
            </a:pPr>
            <a:r>
              <a:rPr lang="en-US" dirty="0"/>
              <a:t>Operate in the upper atmosphere for extended durations.</a:t>
            </a:r>
          </a:p>
          <a:p>
            <a:pPr>
              <a:lnSpc>
                <a:spcPct val="150000"/>
              </a:lnSpc>
            </a:pPr>
            <a:r>
              <a:rPr lang="en-US" dirty="0"/>
              <a:t>Provide continuous Intelligence, Surveillance and Reconnaissance (ISR).</a:t>
            </a:r>
          </a:p>
          <a:p>
            <a:pPr>
              <a:lnSpc>
                <a:spcPct val="150000"/>
              </a:lnSpc>
            </a:pPr>
            <a:r>
              <a:rPr lang="en-US" dirty="0"/>
              <a:t>Support secure communications and border monitoring.</a:t>
            </a:r>
          </a:p>
          <a:p>
            <a:pPr>
              <a:lnSpc>
                <a:spcPct val="150000"/>
              </a:lnSpc>
            </a:pPr>
            <a:r>
              <a:rPr lang="en-US" dirty="0"/>
              <a:t>Offer a cost-effective alternative to conventional satellites for persistent surveillance.</a:t>
            </a:r>
            <a:endParaRPr lang="en-US" b="1" i="0" dirty="0">
              <a:effectLst/>
            </a:endParaRPr>
          </a:p>
        </p:txBody>
      </p:sp>
      <p:pic>
        <p:nvPicPr>
          <p:cNvPr id="5" name="Picture 4" descr="Logo&#10;&#10;Description automatically generated">
            <a:extLst>
              <a:ext uri="{FF2B5EF4-FFF2-40B4-BE49-F238E27FC236}">
                <a16:creationId xmlns:a16="http://schemas.microsoft.com/office/drawing/2014/main" id="{CDFCA9D6-6522-E216-993A-62B11834CF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33420446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a:extLst>
              <a:ext uri="{FF2B5EF4-FFF2-40B4-BE49-F238E27FC236}">
                <a16:creationId xmlns:a16="http://schemas.microsoft.com/office/drawing/2014/main" id="{3AB3FB2B-ACA3-8EF7-FF2B-4D2C8A523473}"/>
              </a:ext>
            </a:extLst>
          </p:cNvPr>
          <p:cNvPicPr>
            <a:picLocks noChangeAspect="1"/>
          </p:cNvPicPr>
          <p:nvPr/>
        </p:nvPicPr>
        <p:blipFill>
          <a:blip r:embed="rId2"/>
          <a:stretch>
            <a:fillRect/>
          </a:stretch>
        </p:blipFill>
        <p:spPr>
          <a:xfrm>
            <a:off x="0" y="0"/>
            <a:ext cx="12090400" cy="6745576"/>
          </a:xfrm>
          <a:prstGeom prst="rect">
            <a:avLst/>
          </a:prstGeom>
        </p:spPr>
      </p:pic>
    </p:spTree>
    <p:extLst>
      <p:ext uri="{BB962C8B-B14F-4D97-AF65-F5344CB8AC3E}">
        <p14:creationId xmlns:p14="http://schemas.microsoft.com/office/powerpoint/2010/main" val="28770621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DE374-90FC-26C4-BFB9-FF703607A8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365FA4-B8B9-CE55-CBF4-008DFEB43A8E}"/>
              </a:ext>
            </a:extLst>
          </p:cNvPr>
          <p:cNvSpPr>
            <a:spLocks noGrp="1"/>
          </p:cNvSpPr>
          <p:nvPr>
            <p:ph type="title"/>
          </p:nvPr>
        </p:nvSpPr>
        <p:spPr>
          <a:xfrm>
            <a:off x="323295" y="350151"/>
            <a:ext cx="11217676" cy="717950"/>
          </a:xfrm>
        </p:spPr>
        <p:txBody>
          <a:bodyPr>
            <a:noAutofit/>
          </a:bodyPr>
          <a:lstStyle/>
          <a:p>
            <a:r>
              <a:rPr lang="en-US" sz="4000" b="1" dirty="0">
                <a:latin typeface="+mn-lt"/>
              </a:rPr>
              <a:t>Undersea Cable Network for Submarine Detection </a:t>
            </a:r>
          </a:p>
        </p:txBody>
      </p:sp>
      <p:sp>
        <p:nvSpPr>
          <p:cNvPr id="3" name="Content Placeholder 2">
            <a:extLst>
              <a:ext uri="{FF2B5EF4-FFF2-40B4-BE49-F238E27FC236}">
                <a16:creationId xmlns:a16="http://schemas.microsoft.com/office/drawing/2014/main" id="{52CA8F10-3FAF-E25F-0ABD-0CF5F2E6E36F}"/>
              </a:ext>
            </a:extLst>
          </p:cNvPr>
          <p:cNvSpPr>
            <a:spLocks noGrp="1"/>
          </p:cNvSpPr>
          <p:nvPr>
            <p:ph idx="1"/>
          </p:nvPr>
        </p:nvSpPr>
        <p:spPr>
          <a:xfrm>
            <a:off x="323295" y="1162431"/>
            <a:ext cx="11685203" cy="3446891"/>
          </a:xfrm>
        </p:spPr>
        <p:txBody>
          <a:bodyPr>
            <a:noAutofit/>
          </a:bodyPr>
          <a:lstStyle/>
          <a:p>
            <a:pPr marL="0" indent="0">
              <a:lnSpc>
                <a:spcPct val="150000"/>
              </a:lnSpc>
              <a:buNone/>
            </a:pPr>
            <a:r>
              <a:rPr lang="en-US" dirty="0"/>
              <a:t>Bharat is moving to plant eyes and ears on the Indian Ocean seabed. DRDO has kicked off the hunt for an industry partner to develop and deploy an </a:t>
            </a:r>
            <a:r>
              <a:rPr lang="en-US" b="1" dirty="0"/>
              <a:t>Underwater Fiber Optic Sensing System</a:t>
            </a:r>
            <a:r>
              <a:rPr lang="en-US" dirty="0"/>
              <a:t> a fixed network of undersea sensors that will keep round-the-clock watch on submarines prowling India’s waters.</a:t>
            </a:r>
          </a:p>
          <a:p>
            <a:pPr marL="0" indent="0">
              <a:lnSpc>
                <a:spcPct val="150000"/>
              </a:lnSpc>
              <a:buNone/>
            </a:pPr>
            <a:endParaRPr lang="en-US" dirty="0"/>
          </a:p>
        </p:txBody>
      </p:sp>
      <p:pic>
        <p:nvPicPr>
          <p:cNvPr id="4" name="Picture 3" descr="Logo&#10;&#10;Description automatically generated">
            <a:extLst>
              <a:ext uri="{FF2B5EF4-FFF2-40B4-BE49-F238E27FC236}">
                <a16:creationId xmlns:a16="http://schemas.microsoft.com/office/drawing/2014/main" id="{44F7A9DA-B9CA-D850-5DD9-E0BC845FB2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5" name="Picture 4" descr="Pakistan’s first Chinese-built Hangor-class sub arrived in Karachi last month. Its AIP tech lets it stay underwater for weeks, a capability Indian submarines still lack. ">
            <a:extLst>
              <a:ext uri="{FF2B5EF4-FFF2-40B4-BE49-F238E27FC236}">
                <a16:creationId xmlns:a16="http://schemas.microsoft.com/office/drawing/2014/main" id="{91971C92-84BC-C27B-A51B-D0C14101A7B2}"/>
              </a:ext>
            </a:extLst>
          </p:cNvPr>
          <p:cNvPicPr>
            <a:picLocks noChangeAspect="1"/>
          </p:cNvPicPr>
          <p:nvPr/>
        </p:nvPicPr>
        <p:blipFill>
          <a:blip r:embed="rId3"/>
          <a:stretch>
            <a:fillRect/>
          </a:stretch>
        </p:blipFill>
        <p:spPr>
          <a:xfrm>
            <a:off x="426720" y="4053840"/>
            <a:ext cx="3726180" cy="2484120"/>
          </a:xfrm>
          <a:prstGeom prst="rect">
            <a:avLst/>
          </a:prstGeom>
        </p:spPr>
      </p:pic>
      <p:pic>
        <p:nvPicPr>
          <p:cNvPr id="8" name="Picture 7" descr="Report says India sniffing internet traffic passing through undersea cables,  raises surveillance risk - India Today">
            <a:extLst>
              <a:ext uri="{FF2B5EF4-FFF2-40B4-BE49-F238E27FC236}">
                <a16:creationId xmlns:a16="http://schemas.microsoft.com/office/drawing/2014/main" id="{882AAD2A-2EF5-F03E-1DBA-75C0209D3813}"/>
              </a:ext>
            </a:extLst>
          </p:cNvPr>
          <p:cNvPicPr>
            <a:picLocks noChangeAspect="1"/>
          </p:cNvPicPr>
          <p:nvPr/>
        </p:nvPicPr>
        <p:blipFill>
          <a:blip r:embed="rId4"/>
          <a:stretch>
            <a:fillRect/>
          </a:stretch>
        </p:blipFill>
        <p:spPr>
          <a:xfrm>
            <a:off x="4293235" y="4064838"/>
            <a:ext cx="4413885" cy="2482011"/>
          </a:xfrm>
          <a:prstGeom prst="rect">
            <a:avLst/>
          </a:prstGeom>
        </p:spPr>
      </p:pic>
    </p:spTree>
    <p:extLst>
      <p:ext uri="{BB962C8B-B14F-4D97-AF65-F5344CB8AC3E}">
        <p14:creationId xmlns:p14="http://schemas.microsoft.com/office/powerpoint/2010/main" val="13941765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56D81-4962-1DC9-436E-CCA22BFE83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F54E63-DBAB-4A97-9792-CE483245B651}"/>
              </a:ext>
            </a:extLst>
          </p:cNvPr>
          <p:cNvSpPr>
            <a:spLocks noGrp="1"/>
          </p:cNvSpPr>
          <p:nvPr>
            <p:ph type="title"/>
          </p:nvPr>
        </p:nvSpPr>
        <p:spPr>
          <a:xfrm>
            <a:off x="323295" y="350151"/>
            <a:ext cx="11217676" cy="717950"/>
          </a:xfrm>
        </p:spPr>
        <p:txBody>
          <a:bodyPr>
            <a:noAutofit/>
          </a:bodyPr>
          <a:lstStyle/>
          <a:p>
            <a:r>
              <a:rPr lang="en-US" sz="4000" b="1" dirty="0">
                <a:latin typeface="+mn-lt"/>
              </a:rPr>
              <a:t>Undersea Cable Network for Submarine Detection </a:t>
            </a:r>
          </a:p>
        </p:txBody>
      </p:sp>
      <p:sp>
        <p:nvSpPr>
          <p:cNvPr id="3" name="Content Placeholder 2">
            <a:extLst>
              <a:ext uri="{FF2B5EF4-FFF2-40B4-BE49-F238E27FC236}">
                <a16:creationId xmlns:a16="http://schemas.microsoft.com/office/drawing/2014/main" id="{32070A3B-2E44-B56D-ECC8-9B1BC8EBBFFB}"/>
              </a:ext>
            </a:extLst>
          </p:cNvPr>
          <p:cNvSpPr>
            <a:spLocks noGrp="1"/>
          </p:cNvSpPr>
          <p:nvPr>
            <p:ph idx="1"/>
          </p:nvPr>
        </p:nvSpPr>
        <p:spPr>
          <a:xfrm>
            <a:off x="323295" y="1162431"/>
            <a:ext cx="11685203" cy="3446891"/>
          </a:xfrm>
        </p:spPr>
        <p:txBody>
          <a:bodyPr>
            <a:noAutofit/>
          </a:bodyPr>
          <a:lstStyle/>
          <a:p>
            <a:pPr marL="0" indent="0">
              <a:lnSpc>
                <a:spcPct val="150000"/>
              </a:lnSpc>
              <a:buNone/>
            </a:pPr>
            <a:r>
              <a:rPr lang="en-US" dirty="0"/>
              <a:t>The Kochi-based </a:t>
            </a:r>
            <a:r>
              <a:rPr lang="en-US" b="1" dirty="0"/>
              <a:t>Naval Physical and Oceanographic Laboratory </a:t>
            </a:r>
            <a:r>
              <a:rPr lang="en-US" dirty="0"/>
              <a:t>(NPOL), DRDO’s premier underwater warfare lab, has floated an expression of interest (EOI) to identify a “lead system integrator” for the turnkey development, supply, transportation, deployment and commissioning of the system.</a:t>
            </a:r>
          </a:p>
        </p:txBody>
      </p:sp>
      <p:pic>
        <p:nvPicPr>
          <p:cNvPr id="4" name="Picture 3" descr="Logo&#10;&#10;Description automatically generated">
            <a:extLst>
              <a:ext uri="{FF2B5EF4-FFF2-40B4-BE49-F238E27FC236}">
                <a16:creationId xmlns:a16="http://schemas.microsoft.com/office/drawing/2014/main" id="{D80CE89F-9A6F-412B-FF41-E19DC059E2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Pakistan’s first Chinese-built Hangor-class sub arrived in Karachi last month. Its AIP tech lets it stay underwater for weeks, a capability Indian submarines still lack. ">
            <a:extLst>
              <a:ext uri="{FF2B5EF4-FFF2-40B4-BE49-F238E27FC236}">
                <a16:creationId xmlns:a16="http://schemas.microsoft.com/office/drawing/2014/main" id="{532D9955-B4D9-1865-E294-4EFD3CE95EC3}"/>
              </a:ext>
            </a:extLst>
          </p:cNvPr>
          <p:cNvPicPr>
            <a:picLocks noChangeAspect="1"/>
          </p:cNvPicPr>
          <p:nvPr/>
        </p:nvPicPr>
        <p:blipFill>
          <a:blip r:embed="rId3"/>
          <a:stretch>
            <a:fillRect/>
          </a:stretch>
        </p:blipFill>
        <p:spPr>
          <a:xfrm>
            <a:off x="426720" y="4053840"/>
            <a:ext cx="3726180" cy="2484120"/>
          </a:xfrm>
          <a:prstGeom prst="rect">
            <a:avLst/>
          </a:prstGeom>
        </p:spPr>
      </p:pic>
      <p:pic>
        <p:nvPicPr>
          <p:cNvPr id="8" name="Picture 7" descr="Report says India sniffing internet traffic passing through undersea cables,  raises surveillance risk - India Today">
            <a:extLst>
              <a:ext uri="{FF2B5EF4-FFF2-40B4-BE49-F238E27FC236}">
                <a16:creationId xmlns:a16="http://schemas.microsoft.com/office/drawing/2014/main" id="{A12D37DF-276F-99A3-FE28-3B5ABD7B79C7}"/>
              </a:ext>
            </a:extLst>
          </p:cNvPr>
          <p:cNvPicPr>
            <a:picLocks noChangeAspect="1"/>
          </p:cNvPicPr>
          <p:nvPr/>
        </p:nvPicPr>
        <p:blipFill>
          <a:blip r:embed="rId4"/>
          <a:stretch>
            <a:fillRect/>
          </a:stretch>
        </p:blipFill>
        <p:spPr>
          <a:xfrm>
            <a:off x="4293235" y="4064838"/>
            <a:ext cx="4413885" cy="2482011"/>
          </a:xfrm>
          <a:prstGeom prst="rect">
            <a:avLst/>
          </a:prstGeom>
        </p:spPr>
      </p:pic>
    </p:spTree>
    <p:extLst>
      <p:ext uri="{BB962C8B-B14F-4D97-AF65-F5344CB8AC3E}">
        <p14:creationId xmlns:p14="http://schemas.microsoft.com/office/powerpoint/2010/main" val="34095242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BFBAD-F9E3-C064-5AB6-81EAA8F973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11F858-69FE-E200-5574-D847A517F663}"/>
              </a:ext>
            </a:extLst>
          </p:cNvPr>
          <p:cNvSpPr>
            <a:spLocks noGrp="1"/>
          </p:cNvSpPr>
          <p:nvPr>
            <p:ph type="title"/>
          </p:nvPr>
        </p:nvSpPr>
        <p:spPr>
          <a:xfrm>
            <a:off x="323295" y="350151"/>
            <a:ext cx="11217676" cy="717950"/>
          </a:xfrm>
        </p:spPr>
        <p:txBody>
          <a:bodyPr>
            <a:noAutofit/>
          </a:bodyPr>
          <a:lstStyle/>
          <a:p>
            <a:r>
              <a:rPr lang="en-US" sz="4000" b="1" dirty="0">
                <a:latin typeface="+mn-lt"/>
              </a:rPr>
              <a:t>Undersea Cable Network for Submarine Detection </a:t>
            </a:r>
          </a:p>
        </p:txBody>
      </p:sp>
      <p:sp>
        <p:nvSpPr>
          <p:cNvPr id="3" name="Content Placeholder 2">
            <a:extLst>
              <a:ext uri="{FF2B5EF4-FFF2-40B4-BE49-F238E27FC236}">
                <a16:creationId xmlns:a16="http://schemas.microsoft.com/office/drawing/2014/main" id="{526BD303-6211-249F-2142-5791B1E48405}"/>
              </a:ext>
            </a:extLst>
          </p:cNvPr>
          <p:cNvSpPr>
            <a:spLocks noGrp="1"/>
          </p:cNvSpPr>
          <p:nvPr>
            <p:ph idx="1"/>
          </p:nvPr>
        </p:nvSpPr>
        <p:spPr>
          <a:xfrm>
            <a:off x="323295" y="1162431"/>
            <a:ext cx="11685203" cy="3446891"/>
          </a:xfrm>
        </p:spPr>
        <p:txBody>
          <a:bodyPr>
            <a:noAutofit/>
          </a:bodyPr>
          <a:lstStyle/>
          <a:p>
            <a:pPr marL="0" indent="0">
              <a:lnSpc>
                <a:spcPct val="150000"/>
              </a:lnSpc>
              <a:buNone/>
            </a:pPr>
            <a:r>
              <a:rPr lang="en-US" dirty="0"/>
              <a:t>The network will comprise seabed sensor nodes linked by subsea fibre-optic cables to a shore station where the data will be received, monitored and </a:t>
            </a:r>
            <a:r>
              <a:rPr lang="en-US" dirty="0" err="1"/>
              <a:t>analysed</a:t>
            </a:r>
            <a:r>
              <a:rPr lang="en-US" dirty="0"/>
              <a:t>.</a:t>
            </a:r>
          </a:p>
        </p:txBody>
      </p:sp>
      <p:pic>
        <p:nvPicPr>
          <p:cNvPr id="4" name="Picture 3" descr="Logo&#10;&#10;Description automatically generated">
            <a:extLst>
              <a:ext uri="{FF2B5EF4-FFF2-40B4-BE49-F238E27FC236}">
                <a16:creationId xmlns:a16="http://schemas.microsoft.com/office/drawing/2014/main" id="{B56B3F07-C04D-0CB7-E5E0-74CDED3E6A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Pakistan’s first Chinese-built Hangor-class sub arrived in Karachi last month. Its AIP tech lets it stay underwater for weeks, a capability Indian submarines still lack. ">
            <a:extLst>
              <a:ext uri="{FF2B5EF4-FFF2-40B4-BE49-F238E27FC236}">
                <a16:creationId xmlns:a16="http://schemas.microsoft.com/office/drawing/2014/main" id="{D374278E-FE26-345F-A083-9E9ADF61D38B}"/>
              </a:ext>
            </a:extLst>
          </p:cNvPr>
          <p:cNvPicPr>
            <a:picLocks noChangeAspect="1"/>
          </p:cNvPicPr>
          <p:nvPr/>
        </p:nvPicPr>
        <p:blipFill>
          <a:blip r:embed="rId3"/>
          <a:stretch>
            <a:fillRect/>
          </a:stretch>
        </p:blipFill>
        <p:spPr>
          <a:xfrm>
            <a:off x="426720" y="4053840"/>
            <a:ext cx="3726180" cy="2484120"/>
          </a:xfrm>
          <a:prstGeom prst="rect">
            <a:avLst/>
          </a:prstGeom>
        </p:spPr>
      </p:pic>
      <p:pic>
        <p:nvPicPr>
          <p:cNvPr id="8" name="Picture 7" descr="Report says India sniffing internet traffic passing through undersea cables,  raises surveillance risk - India Today">
            <a:extLst>
              <a:ext uri="{FF2B5EF4-FFF2-40B4-BE49-F238E27FC236}">
                <a16:creationId xmlns:a16="http://schemas.microsoft.com/office/drawing/2014/main" id="{2B55F223-03C8-3A5C-67E9-7B144675FD11}"/>
              </a:ext>
            </a:extLst>
          </p:cNvPr>
          <p:cNvPicPr>
            <a:picLocks noChangeAspect="1"/>
          </p:cNvPicPr>
          <p:nvPr/>
        </p:nvPicPr>
        <p:blipFill>
          <a:blip r:embed="rId4"/>
          <a:stretch>
            <a:fillRect/>
          </a:stretch>
        </p:blipFill>
        <p:spPr>
          <a:xfrm>
            <a:off x="4293235" y="4064838"/>
            <a:ext cx="4413885" cy="2482011"/>
          </a:xfrm>
          <a:prstGeom prst="rect">
            <a:avLst/>
          </a:prstGeom>
        </p:spPr>
      </p:pic>
    </p:spTree>
    <p:extLst>
      <p:ext uri="{BB962C8B-B14F-4D97-AF65-F5344CB8AC3E}">
        <p14:creationId xmlns:p14="http://schemas.microsoft.com/office/powerpoint/2010/main" val="27319409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9BCDB-4159-624F-A41F-5EB1CB71FC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CB323F-437F-A45F-4E03-36ACB11D5411}"/>
              </a:ext>
            </a:extLst>
          </p:cNvPr>
          <p:cNvSpPr>
            <a:spLocks noGrp="1"/>
          </p:cNvSpPr>
          <p:nvPr>
            <p:ph type="title"/>
          </p:nvPr>
        </p:nvSpPr>
        <p:spPr>
          <a:xfrm>
            <a:off x="323295" y="350151"/>
            <a:ext cx="11217676" cy="717950"/>
          </a:xfrm>
        </p:spPr>
        <p:txBody>
          <a:bodyPr>
            <a:noAutofit/>
          </a:bodyPr>
          <a:lstStyle/>
          <a:p>
            <a:r>
              <a:rPr lang="en-US" sz="4000" b="1" dirty="0">
                <a:latin typeface="+mn-lt"/>
              </a:rPr>
              <a:t>Undersea Cable Network for Submarine Detection </a:t>
            </a:r>
          </a:p>
        </p:txBody>
      </p:sp>
      <p:sp>
        <p:nvSpPr>
          <p:cNvPr id="3" name="Content Placeholder 2">
            <a:extLst>
              <a:ext uri="{FF2B5EF4-FFF2-40B4-BE49-F238E27FC236}">
                <a16:creationId xmlns:a16="http://schemas.microsoft.com/office/drawing/2014/main" id="{10364E67-A2F5-CD68-14FE-533321BFB575}"/>
              </a:ext>
            </a:extLst>
          </p:cNvPr>
          <p:cNvSpPr>
            <a:spLocks noGrp="1"/>
          </p:cNvSpPr>
          <p:nvPr>
            <p:ph idx="1"/>
          </p:nvPr>
        </p:nvSpPr>
        <p:spPr>
          <a:xfrm>
            <a:off x="323295" y="1162431"/>
            <a:ext cx="11685203" cy="3446891"/>
          </a:xfrm>
        </p:spPr>
        <p:txBody>
          <a:bodyPr>
            <a:noAutofit/>
          </a:bodyPr>
          <a:lstStyle/>
          <a:p>
            <a:pPr marL="0" indent="0">
              <a:lnSpc>
                <a:spcPct val="150000"/>
              </a:lnSpc>
              <a:buNone/>
            </a:pPr>
            <a:r>
              <a:rPr lang="en-US" dirty="0"/>
              <a:t>The move comes with the undersea battlespace in the Indian Ocean Region (IOR) getting increasingly contested. </a:t>
            </a:r>
          </a:p>
        </p:txBody>
      </p:sp>
      <p:pic>
        <p:nvPicPr>
          <p:cNvPr id="4" name="Picture 3" descr="Logo&#10;&#10;Description automatically generated">
            <a:extLst>
              <a:ext uri="{FF2B5EF4-FFF2-40B4-BE49-F238E27FC236}">
                <a16:creationId xmlns:a16="http://schemas.microsoft.com/office/drawing/2014/main" id="{F9B24607-2E50-076C-35A7-5A930123CE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a:extLst>
              <a:ext uri="{FF2B5EF4-FFF2-40B4-BE49-F238E27FC236}">
                <a16:creationId xmlns:a16="http://schemas.microsoft.com/office/drawing/2014/main" id="{9F35586C-70E4-B3C2-5FA0-B85F6F29F2AA}"/>
              </a:ext>
            </a:extLst>
          </p:cNvPr>
          <p:cNvPicPr>
            <a:picLocks noChangeAspect="1"/>
          </p:cNvPicPr>
          <p:nvPr/>
        </p:nvPicPr>
        <p:blipFill>
          <a:blip r:embed="rId3"/>
          <a:stretch>
            <a:fillRect/>
          </a:stretch>
        </p:blipFill>
        <p:spPr>
          <a:xfrm>
            <a:off x="421640" y="3551004"/>
            <a:ext cx="4759960" cy="2836143"/>
          </a:xfrm>
          <a:prstGeom prst="rect">
            <a:avLst/>
          </a:prstGeom>
        </p:spPr>
      </p:pic>
      <p:pic>
        <p:nvPicPr>
          <p:cNvPr id="7" name="Picture 6" descr="Information Warfare in the Depths: An Analysis of Global Undersea Cable  Networks | Proceedings - May 2023 Vol. 149/5/1,443">
            <a:extLst>
              <a:ext uri="{FF2B5EF4-FFF2-40B4-BE49-F238E27FC236}">
                <a16:creationId xmlns:a16="http://schemas.microsoft.com/office/drawing/2014/main" id="{67C76860-9FBE-7B1B-38E9-F6F361ED5169}"/>
              </a:ext>
            </a:extLst>
          </p:cNvPr>
          <p:cNvPicPr>
            <a:picLocks noChangeAspect="1"/>
          </p:cNvPicPr>
          <p:nvPr/>
        </p:nvPicPr>
        <p:blipFill>
          <a:blip r:embed="rId4"/>
          <a:stretch>
            <a:fillRect/>
          </a:stretch>
        </p:blipFill>
        <p:spPr>
          <a:xfrm>
            <a:off x="5313680" y="3556000"/>
            <a:ext cx="6461760" cy="2827020"/>
          </a:xfrm>
          <a:prstGeom prst="rect">
            <a:avLst/>
          </a:prstGeom>
        </p:spPr>
      </p:pic>
    </p:spTree>
    <p:extLst>
      <p:ext uri="{BB962C8B-B14F-4D97-AF65-F5344CB8AC3E}">
        <p14:creationId xmlns:p14="http://schemas.microsoft.com/office/powerpoint/2010/main" val="17277714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BAED2-81A3-9A36-6FD8-7364BB30C8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E64667-4359-56C8-26F1-181CB8FFBC87}"/>
              </a:ext>
            </a:extLst>
          </p:cNvPr>
          <p:cNvSpPr>
            <a:spLocks noGrp="1"/>
          </p:cNvSpPr>
          <p:nvPr>
            <p:ph type="title"/>
          </p:nvPr>
        </p:nvSpPr>
        <p:spPr>
          <a:xfrm>
            <a:off x="323295" y="350151"/>
            <a:ext cx="11217676" cy="717950"/>
          </a:xfrm>
        </p:spPr>
        <p:txBody>
          <a:bodyPr>
            <a:noAutofit/>
          </a:bodyPr>
          <a:lstStyle/>
          <a:p>
            <a:r>
              <a:rPr lang="en-US" sz="4000" b="1" dirty="0">
                <a:latin typeface="+mn-lt"/>
              </a:rPr>
              <a:t>Undersea Cable Network for Submarine Detection </a:t>
            </a:r>
          </a:p>
        </p:txBody>
      </p:sp>
      <p:sp>
        <p:nvSpPr>
          <p:cNvPr id="3" name="Content Placeholder 2">
            <a:extLst>
              <a:ext uri="{FF2B5EF4-FFF2-40B4-BE49-F238E27FC236}">
                <a16:creationId xmlns:a16="http://schemas.microsoft.com/office/drawing/2014/main" id="{C8E3AF4D-3F4A-2456-1B87-A24DCF8D8807}"/>
              </a:ext>
            </a:extLst>
          </p:cNvPr>
          <p:cNvSpPr>
            <a:spLocks noGrp="1"/>
          </p:cNvSpPr>
          <p:nvPr>
            <p:ph idx="1"/>
          </p:nvPr>
        </p:nvSpPr>
        <p:spPr>
          <a:xfrm>
            <a:off x="323295" y="1162431"/>
            <a:ext cx="11685203" cy="3446891"/>
          </a:xfrm>
        </p:spPr>
        <p:txBody>
          <a:bodyPr>
            <a:noAutofit/>
          </a:bodyPr>
          <a:lstStyle/>
          <a:p>
            <a:pPr marL="0" indent="0">
              <a:lnSpc>
                <a:spcPct val="150000"/>
              </a:lnSpc>
              <a:buNone/>
            </a:pPr>
            <a:r>
              <a:rPr lang="en-US" dirty="0"/>
              <a:t>Chinese nuclear and conventional submarines periodically prowl the IOR, while Chinese survey and “research” vessels systematically map the region’s waters, data invaluable for future submarine operations.</a:t>
            </a:r>
          </a:p>
        </p:txBody>
      </p:sp>
      <p:pic>
        <p:nvPicPr>
          <p:cNvPr id="4" name="Picture 3" descr="Logo&#10;&#10;Description automatically generated">
            <a:extLst>
              <a:ext uri="{FF2B5EF4-FFF2-40B4-BE49-F238E27FC236}">
                <a16:creationId xmlns:a16="http://schemas.microsoft.com/office/drawing/2014/main" id="{40142B14-0189-8D13-2BD1-1C484253E6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a:extLst>
              <a:ext uri="{FF2B5EF4-FFF2-40B4-BE49-F238E27FC236}">
                <a16:creationId xmlns:a16="http://schemas.microsoft.com/office/drawing/2014/main" id="{BDBF94B4-A531-B92C-D512-DEA632BE4063}"/>
              </a:ext>
            </a:extLst>
          </p:cNvPr>
          <p:cNvPicPr>
            <a:picLocks noChangeAspect="1"/>
          </p:cNvPicPr>
          <p:nvPr/>
        </p:nvPicPr>
        <p:blipFill>
          <a:blip r:embed="rId3"/>
          <a:stretch>
            <a:fillRect/>
          </a:stretch>
        </p:blipFill>
        <p:spPr>
          <a:xfrm>
            <a:off x="421640" y="3551004"/>
            <a:ext cx="4759960" cy="2836143"/>
          </a:xfrm>
          <a:prstGeom prst="rect">
            <a:avLst/>
          </a:prstGeom>
        </p:spPr>
      </p:pic>
      <p:pic>
        <p:nvPicPr>
          <p:cNvPr id="8" name="Picture 7" descr="Information Warfare in the Depths: An Analysis of Global Undersea Cable  Networks | Proceedings - May 2023 Vol. 149/5/1,443">
            <a:extLst>
              <a:ext uri="{FF2B5EF4-FFF2-40B4-BE49-F238E27FC236}">
                <a16:creationId xmlns:a16="http://schemas.microsoft.com/office/drawing/2014/main" id="{1FE9BDF2-3660-DC29-9FD4-0DFB83AD0D22}"/>
              </a:ext>
            </a:extLst>
          </p:cNvPr>
          <p:cNvPicPr>
            <a:picLocks noChangeAspect="1"/>
          </p:cNvPicPr>
          <p:nvPr/>
        </p:nvPicPr>
        <p:blipFill>
          <a:blip r:embed="rId4"/>
          <a:stretch>
            <a:fillRect/>
          </a:stretch>
        </p:blipFill>
        <p:spPr>
          <a:xfrm>
            <a:off x="5313680" y="3556000"/>
            <a:ext cx="6461760" cy="2827020"/>
          </a:xfrm>
          <a:prstGeom prst="rect">
            <a:avLst/>
          </a:prstGeom>
        </p:spPr>
      </p:pic>
    </p:spTree>
    <p:extLst>
      <p:ext uri="{BB962C8B-B14F-4D97-AF65-F5344CB8AC3E}">
        <p14:creationId xmlns:p14="http://schemas.microsoft.com/office/powerpoint/2010/main" val="37723766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7BE72-3C8A-7C02-B8F7-E4C45623C1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ABCFCB-D69B-9356-50D3-F2AE0C4BD75E}"/>
              </a:ext>
            </a:extLst>
          </p:cNvPr>
          <p:cNvSpPr>
            <a:spLocks noGrp="1"/>
          </p:cNvSpPr>
          <p:nvPr>
            <p:ph type="title"/>
          </p:nvPr>
        </p:nvSpPr>
        <p:spPr>
          <a:xfrm>
            <a:off x="323295" y="350151"/>
            <a:ext cx="11217676" cy="717950"/>
          </a:xfrm>
        </p:spPr>
        <p:txBody>
          <a:bodyPr>
            <a:noAutofit/>
          </a:bodyPr>
          <a:lstStyle/>
          <a:p>
            <a:r>
              <a:rPr lang="en-US" sz="4000" b="1" dirty="0">
                <a:latin typeface="+mn-lt"/>
              </a:rPr>
              <a:t>Undersea Cable Network for Submarine Detection </a:t>
            </a:r>
          </a:p>
        </p:txBody>
      </p:sp>
      <p:sp>
        <p:nvSpPr>
          <p:cNvPr id="3" name="Content Placeholder 2">
            <a:extLst>
              <a:ext uri="{FF2B5EF4-FFF2-40B4-BE49-F238E27FC236}">
                <a16:creationId xmlns:a16="http://schemas.microsoft.com/office/drawing/2014/main" id="{8DEA93D1-C2C6-EFA6-8365-5C3D1A6F28A8}"/>
              </a:ext>
            </a:extLst>
          </p:cNvPr>
          <p:cNvSpPr>
            <a:spLocks noGrp="1"/>
          </p:cNvSpPr>
          <p:nvPr>
            <p:ph idx="1"/>
          </p:nvPr>
        </p:nvSpPr>
        <p:spPr>
          <a:xfrm>
            <a:off x="323295" y="1162431"/>
            <a:ext cx="11685203" cy="3446891"/>
          </a:xfrm>
        </p:spPr>
        <p:txBody>
          <a:bodyPr>
            <a:noAutofit/>
          </a:bodyPr>
          <a:lstStyle/>
          <a:p>
            <a:pPr marL="0" indent="0">
              <a:lnSpc>
                <a:spcPct val="150000"/>
              </a:lnSpc>
              <a:buNone/>
            </a:pPr>
            <a:r>
              <a:rPr lang="en-US" dirty="0"/>
              <a:t>Pakistan, in turn, has also begun inducting eight Chinese-origin Hangor-class diesel-electric submarines with </a:t>
            </a:r>
            <a:r>
              <a:rPr lang="en-US" b="1" dirty="0"/>
              <a:t>air-independent propulsion </a:t>
            </a:r>
            <a:r>
              <a:rPr lang="en-US" dirty="0"/>
              <a:t>(AIP), the first of which has already been launched.</a:t>
            </a:r>
          </a:p>
        </p:txBody>
      </p:sp>
      <p:pic>
        <p:nvPicPr>
          <p:cNvPr id="4" name="Picture 3" descr="Logo&#10;&#10;Description automatically generated">
            <a:extLst>
              <a:ext uri="{FF2B5EF4-FFF2-40B4-BE49-F238E27FC236}">
                <a16:creationId xmlns:a16="http://schemas.microsoft.com/office/drawing/2014/main" id="{D06C274C-C072-2340-730A-F0DE4ECF45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a:extLst>
              <a:ext uri="{FF2B5EF4-FFF2-40B4-BE49-F238E27FC236}">
                <a16:creationId xmlns:a16="http://schemas.microsoft.com/office/drawing/2014/main" id="{C5A0C37E-6E3B-6A0D-AE3C-18E5ACF3973B}"/>
              </a:ext>
            </a:extLst>
          </p:cNvPr>
          <p:cNvPicPr>
            <a:picLocks noChangeAspect="1"/>
          </p:cNvPicPr>
          <p:nvPr/>
        </p:nvPicPr>
        <p:blipFill>
          <a:blip r:embed="rId3"/>
          <a:stretch>
            <a:fillRect/>
          </a:stretch>
        </p:blipFill>
        <p:spPr>
          <a:xfrm>
            <a:off x="421640" y="3551004"/>
            <a:ext cx="4759960" cy="2836143"/>
          </a:xfrm>
          <a:prstGeom prst="rect">
            <a:avLst/>
          </a:prstGeom>
        </p:spPr>
      </p:pic>
      <p:pic>
        <p:nvPicPr>
          <p:cNvPr id="8" name="Picture 7" descr="Information Warfare in the Depths: An Analysis of Global Undersea Cable  Networks | Proceedings - May 2023 Vol. 149/5/1,443">
            <a:extLst>
              <a:ext uri="{FF2B5EF4-FFF2-40B4-BE49-F238E27FC236}">
                <a16:creationId xmlns:a16="http://schemas.microsoft.com/office/drawing/2014/main" id="{AFB719CE-EFF0-BC5E-A64F-70897961A73C}"/>
              </a:ext>
            </a:extLst>
          </p:cNvPr>
          <p:cNvPicPr>
            <a:picLocks noChangeAspect="1"/>
          </p:cNvPicPr>
          <p:nvPr/>
        </p:nvPicPr>
        <p:blipFill>
          <a:blip r:embed="rId4"/>
          <a:stretch>
            <a:fillRect/>
          </a:stretch>
        </p:blipFill>
        <p:spPr>
          <a:xfrm>
            <a:off x="5313680" y="3556000"/>
            <a:ext cx="6461760" cy="2827020"/>
          </a:xfrm>
          <a:prstGeom prst="rect">
            <a:avLst/>
          </a:prstGeom>
        </p:spPr>
      </p:pic>
    </p:spTree>
    <p:extLst>
      <p:ext uri="{BB962C8B-B14F-4D97-AF65-F5344CB8AC3E}">
        <p14:creationId xmlns:p14="http://schemas.microsoft.com/office/powerpoint/2010/main" val="3500638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97C2A-CB90-4646-BCF5-A2D7576E1B64}"/>
              </a:ext>
            </a:extLst>
          </p:cNvPr>
          <p:cNvSpPr>
            <a:spLocks noGrp="1"/>
          </p:cNvSpPr>
          <p:nvPr>
            <p:ph type="title"/>
          </p:nvPr>
        </p:nvSpPr>
        <p:spPr>
          <a:xfrm>
            <a:off x="323295" y="350151"/>
            <a:ext cx="11217676" cy="717950"/>
          </a:xfrm>
        </p:spPr>
        <p:txBody>
          <a:bodyPr>
            <a:noAutofit/>
          </a:bodyPr>
          <a:lstStyle/>
          <a:p>
            <a:r>
              <a:rPr lang="en-US" sz="4000" b="1" dirty="0">
                <a:latin typeface="+mn-lt"/>
              </a:rPr>
              <a:t>Major Defence Leadership Appointments</a:t>
            </a:r>
          </a:p>
        </p:txBody>
      </p:sp>
      <p:sp>
        <p:nvSpPr>
          <p:cNvPr id="3" name="Content Placeholder 2">
            <a:extLst>
              <a:ext uri="{FF2B5EF4-FFF2-40B4-BE49-F238E27FC236}">
                <a16:creationId xmlns:a16="http://schemas.microsoft.com/office/drawing/2014/main" id="{F08C4A95-7D5F-41EE-B924-E1F32A65495D}"/>
              </a:ext>
            </a:extLst>
          </p:cNvPr>
          <p:cNvSpPr>
            <a:spLocks noGrp="1"/>
          </p:cNvSpPr>
          <p:nvPr>
            <p:ph idx="1"/>
          </p:nvPr>
        </p:nvSpPr>
        <p:spPr>
          <a:xfrm>
            <a:off x="323295" y="1162431"/>
            <a:ext cx="8444785" cy="3446891"/>
          </a:xfrm>
        </p:spPr>
        <p:txBody>
          <a:bodyPr>
            <a:noAutofit/>
          </a:bodyPr>
          <a:lstStyle/>
          <a:p>
            <a:pPr marL="0" indent="0">
              <a:lnSpc>
                <a:spcPct val="150000"/>
              </a:lnSpc>
              <a:buNone/>
            </a:pPr>
            <a:r>
              <a:rPr lang="en-US" b="1" dirty="0"/>
              <a:t>Lieutenant General Sandeep Jain, AVSM, SM</a:t>
            </a:r>
            <a:r>
              <a:rPr lang="en-US" dirty="0"/>
              <a:t> assumed the appointment of </a:t>
            </a:r>
            <a:r>
              <a:rPr lang="en-US" b="1" dirty="0"/>
              <a:t>Vice Chief of the Army Staff (VCOAS)</a:t>
            </a:r>
            <a:r>
              <a:rPr lang="en-US" dirty="0"/>
              <a:t>. An alumnus of the </a:t>
            </a:r>
            <a:r>
              <a:rPr lang="en-US" b="1" dirty="0"/>
              <a:t>National Defence Academy (NDA)</a:t>
            </a:r>
            <a:r>
              <a:rPr lang="en-US" dirty="0"/>
              <a:t>, Lt Gen Sandeep Jain was commissioned into the </a:t>
            </a:r>
            <a:r>
              <a:rPr lang="en-US" b="1" dirty="0"/>
              <a:t>MAHAR Regiment</a:t>
            </a:r>
            <a:r>
              <a:rPr lang="en-US" dirty="0"/>
              <a:t> in </a:t>
            </a:r>
            <a:r>
              <a:rPr lang="en-US" b="1" dirty="0"/>
              <a:t>June 1988</a:t>
            </a:r>
            <a:r>
              <a:rPr lang="en-US" dirty="0"/>
              <a:t>. </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A342D3A5-EE0D-98D9-073E-D431F6BA51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a:extLst>
              <a:ext uri="{FF2B5EF4-FFF2-40B4-BE49-F238E27FC236}">
                <a16:creationId xmlns:a16="http://schemas.microsoft.com/office/drawing/2014/main" id="{70C6103A-C0CB-7178-617B-8150D47F57F1}"/>
              </a:ext>
            </a:extLst>
          </p:cNvPr>
          <p:cNvPicPr>
            <a:picLocks noChangeAspect="1"/>
          </p:cNvPicPr>
          <p:nvPr/>
        </p:nvPicPr>
        <p:blipFill>
          <a:blip r:embed="rId3"/>
          <a:stretch>
            <a:fillRect/>
          </a:stretch>
        </p:blipFill>
        <p:spPr>
          <a:xfrm>
            <a:off x="8687563" y="1473200"/>
            <a:ext cx="3374824" cy="4050030"/>
          </a:xfrm>
          <a:prstGeom prst="rect">
            <a:avLst/>
          </a:prstGeom>
        </p:spPr>
      </p:pic>
    </p:spTree>
    <p:extLst>
      <p:ext uri="{BB962C8B-B14F-4D97-AF65-F5344CB8AC3E}">
        <p14:creationId xmlns:p14="http://schemas.microsoft.com/office/powerpoint/2010/main" val="26533534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12CC7-E4BF-7118-A50F-59C8C585AB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D12A8F-4C26-0B6D-A63C-21857CB22667}"/>
              </a:ext>
            </a:extLst>
          </p:cNvPr>
          <p:cNvSpPr>
            <a:spLocks noGrp="1"/>
          </p:cNvSpPr>
          <p:nvPr>
            <p:ph type="title"/>
          </p:nvPr>
        </p:nvSpPr>
        <p:spPr>
          <a:xfrm>
            <a:off x="323295" y="350151"/>
            <a:ext cx="11217676" cy="717950"/>
          </a:xfrm>
        </p:spPr>
        <p:txBody>
          <a:bodyPr>
            <a:noAutofit/>
          </a:bodyPr>
          <a:lstStyle/>
          <a:p>
            <a:r>
              <a:rPr lang="en-US" sz="4000" b="1" dirty="0">
                <a:latin typeface="+mn-lt"/>
              </a:rPr>
              <a:t>Undersea Cable Network for Submarine Detection </a:t>
            </a:r>
          </a:p>
        </p:txBody>
      </p:sp>
      <p:sp>
        <p:nvSpPr>
          <p:cNvPr id="3" name="Content Placeholder 2">
            <a:extLst>
              <a:ext uri="{FF2B5EF4-FFF2-40B4-BE49-F238E27FC236}">
                <a16:creationId xmlns:a16="http://schemas.microsoft.com/office/drawing/2014/main" id="{236C5FDC-8191-F0FF-0F18-3AC23161B6A8}"/>
              </a:ext>
            </a:extLst>
          </p:cNvPr>
          <p:cNvSpPr>
            <a:spLocks noGrp="1"/>
          </p:cNvSpPr>
          <p:nvPr>
            <p:ph idx="1"/>
          </p:nvPr>
        </p:nvSpPr>
        <p:spPr>
          <a:xfrm>
            <a:off x="323295" y="1162431"/>
            <a:ext cx="11685203" cy="3446891"/>
          </a:xfrm>
        </p:spPr>
        <p:txBody>
          <a:bodyPr>
            <a:noAutofit/>
          </a:bodyPr>
          <a:lstStyle/>
          <a:p>
            <a:pPr marL="0" indent="0">
              <a:lnSpc>
                <a:spcPct val="150000"/>
              </a:lnSpc>
              <a:buNone/>
            </a:pPr>
            <a:r>
              <a:rPr lang="en-US" dirty="0"/>
              <a:t>The concept has well-established precedents. During the Cold War, the United States deployed the </a:t>
            </a:r>
            <a:r>
              <a:rPr lang="en-US" b="1" dirty="0"/>
              <a:t>Sound Surveillance System </a:t>
            </a:r>
            <a:r>
              <a:rPr lang="en-US" dirty="0"/>
              <a:t>(SOSUS), a network of seabed-mounted hydrophone arrays connected by undersea cables to detect and track Soviet submarines.</a:t>
            </a:r>
          </a:p>
        </p:txBody>
      </p:sp>
      <p:pic>
        <p:nvPicPr>
          <p:cNvPr id="4" name="Picture 3" descr="Logo&#10;&#10;Description automatically generated">
            <a:extLst>
              <a:ext uri="{FF2B5EF4-FFF2-40B4-BE49-F238E27FC236}">
                <a16:creationId xmlns:a16="http://schemas.microsoft.com/office/drawing/2014/main" id="{8CCE7166-9ADE-D018-E89E-941655980B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a:extLst>
              <a:ext uri="{FF2B5EF4-FFF2-40B4-BE49-F238E27FC236}">
                <a16:creationId xmlns:a16="http://schemas.microsoft.com/office/drawing/2014/main" id="{0E9F3305-72E3-785C-7194-2343C1A48800}"/>
              </a:ext>
            </a:extLst>
          </p:cNvPr>
          <p:cNvPicPr>
            <a:picLocks noChangeAspect="1"/>
          </p:cNvPicPr>
          <p:nvPr/>
        </p:nvPicPr>
        <p:blipFill>
          <a:blip r:embed="rId3"/>
          <a:stretch>
            <a:fillRect/>
          </a:stretch>
        </p:blipFill>
        <p:spPr>
          <a:xfrm>
            <a:off x="421640" y="3723724"/>
            <a:ext cx="4759960" cy="2836143"/>
          </a:xfrm>
          <a:prstGeom prst="rect">
            <a:avLst/>
          </a:prstGeom>
        </p:spPr>
      </p:pic>
      <p:pic>
        <p:nvPicPr>
          <p:cNvPr id="8" name="Picture 7" descr="Information Warfare in the Depths: An Analysis of Global Undersea Cable  Networks | Proceedings - May 2023 Vol. 149/5/1,443">
            <a:extLst>
              <a:ext uri="{FF2B5EF4-FFF2-40B4-BE49-F238E27FC236}">
                <a16:creationId xmlns:a16="http://schemas.microsoft.com/office/drawing/2014/main" id="{C6598536-26F1-343C-2F96-C345419F2E5C}"/>
              </a:ext>
            </a:extLst>
          </p:cNvPr>
          <p:cNvPicPr>
            <a:picLocks noChangeAspect="1"/>
          </p:cNvPicPr>
          <p:nvPr/>
        </p:nvPicPr>
        <p:blipFill>
          <a:blip r:embed="rId4"/>
          <a:stretch>
            <a:fillRect/>
          </a:stretch>
        </p:blipFill>
        <p:spPr>
          <a:xfrm>
            <a:off x="5313680" y="3728720"/>
            <a:ext cx="6461760" cy="2827020"/>
          </a:xfrm>
          <a:prstGeom prst="rect">
            <a:avLst/>
          </a:prstGeom>
        </p:spPr>
      </p:pic>
    </p:spTree>
    <p:extLst>
      <p:ext uri="{BB962C8B-B14F-4D97-AF65-F5344CB8AC3E}">
        <p14:creationId xmlns:p14="http://schemas.microsoft.com/office/powerpoint/2010/main" val="1072238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5938E-C05C-A528-D2C4-38705E2FCB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748F56-0F7B-A5D4-F439-DC627960C40A}"/>
              </a:ext>
            </a:extLst>
          </p:cNvPr>
          <p:cNvSpPr>
            <a:spLocks noGrp="1"/>
          </p:cNvSpPr>
          <p:nvPr>
            <p:ph type="title"/>
          </p:nvPr>
        </p:nvSpPr>
        <p:spPr>
          <a:xfrm>
            <a:off x="323295" y="350151"/>
            <a:ext cx="11217676" cy="717950"/>
          </a:xfrm>
        </p:spPr>
        <p:txBody>
          <a:bodyPr>
            <a:noAutofit/>
          </a:bodyPr>
          <a:lstStyle/>
          <a:p>
            <a:r>
              <a:rPr lang="en-US" sz="4000" b="1" dirty="0">
                <a:latin typeface="+mn-lt"/>
              </a:rPr>
              <a:t>Undersea Cable Network for Submarine Detection </a:t>
            </a:r>
          </a:p>
        </p:txBody>
      </p:sp>
      <p:sp>
        <p:nvSpPr>
          <p:cNvPr id="3" name="Content Placeholder 2">
            <a:extLst>
              <a:ext uri="{FF2B5EF4-FFF2-40B4-BE49-F238E27FC236}">
                <a16:creationId xmlns:a16="http://schemas.microsoft.com/office/drawing/2014/main" id="{4B6A231F-31CC-D8E2-B130-0BE89005E04D}"/>
              </a:ext>
            </a:extLst>
          </p:cNvPr>
          <p:cNvSpPr>
            <a:spLocks noGrp="1"/>
          </p:cNvSpPr>
          <p:nvPr>
            <p:ph idx="1"/>
          </p:nvPr>
        </p:nvSpPr>
        <p:spPr>
          <a:xfrm>
            <a:off x="323295" y="1162431"/>
            <a:ext cx="11685203" cy="3446891"/>
          </a:xfrm>
        </p:spPr>
        <p:txBody>
          <a:bodyPr>
            <a:noAutofit/>
          </a:bodyPr>
          <a:lstStyle/>
          <a:p>
            <a:pPr marL="0" indent="0">
              <a:lnSpc>
                <a:spcPct val="150000"/>
              </a:lnSpc>
              <a:buNone/>
            </a:pPr>
            <a:r>
              <a:rPr lang="en-US" dirty="0"/>
              <a:t>The US and Japan later expanded similar underwater surveillance architecture across the western Pacific to monitor Chinese submarine movements, while China has built its own “</a:t>
            </a:r>
            <a:r>
              <a:rPr lang="en-US" b="1" dirty="0"/>
              <a:t>underwater Great Wall</a:t>
            </a:r>
            <a:r>
              <a:rPr lang="en-US" dirty="0"/>
              <a:t>” of seabed acoustic sensors in the South China Sea.</a:t>
            </a:r>
          </a:p>
        </p:txBody>
      </p:sp>
      <p:pic>
        <p:nvPicPr>
          <p:cNvPr id="4" name="Picture 3" descr="Logo&#10;&#10;Description automatically generated">
            <a:extLst>
              <a:ext uri="{FF2B5EF4-FFF2-40B4-BE49-F238E27FC236}">
                <a16:creationId xmlns:a16="http://schemas.microsoft.com/office/drawing/2014/main" id="{4A15BCDD-4B45-B083-9A1B-3FE4517F53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a:extLst>
              <a:ext uri="{FF2B5EF4-FFF2-40B4-BE49-F238E27FC236}">
                <a16:creationId xmlns:a16="http://schemas.microsoft.com/office/drawing/2014/main" id="{0519B086-1BE8-B288-496C-BDF17D18C3E5}"/>
              </a:ext>
            </a:extLst>
          </p:cNvPr>
          <p:cNvPicPr>
            <a:picLocks noChangeAspect="1"/>
          </p:cNvPicPr>
          <p:nvPr/>
        </p:nvPicPr>
        <p:blipFill>
          <a:blip r:embed="rId3"/>
          <a:stretch>
            <a:fillRect/>
          </a:stretch>
        </p:blipFill>
        <p:spPr>
          <a:xfrm>
            <a:off x="421640" y="3672924"/>
            <a:ext cx="4759960" cy="2836143"/>
          </a:xfrm>
          <a:prstGeom prst="rect">
            <a:avLst/>
          </a:prstGeom>
        </p:spPr>
      </p:pic>
      <p:pic>
        <p:nvPicPr>
          <p:cNvPr id="8" name="Picture 7" descr="Information Warfare in the Depths: An Analysis of Global Undersea Cable  Networks | Proceedings - May 2023 Vol. 149/5/1,443">
            <a:extLst>
              <a:ext uri="{FF2B5EF4-FFF2-40B4-BE49-F238E27FC236}">
                <a16:creationId xmlns:a16="http://schemas.microsoft.com/office/drawing/2014/main" id="{6B225C47-A130-2704-5A8B-979F3D81B9FE}"/>
              </a:ext>
            </a:extLst>
          </p:cNvPr>
          <p:cNvPicPr>
            <a:picLocks noChangeAspect="1"/>
          </p:cNvPicPr>
          <p:nvPr/>
        </p:nvPicPr>
        <p:blipFill>
          <a:blip r:embed="rId4"/>
          <a:stretch>
            <a:fillRect/>
          </a:stretch>
        </p:blipFill>
        <p:spPr>
          <a:xfrm>
            <a:off x="5313680" y="3677920"/>
            <a:ext cx="6461760" cy="2827020"/>
          </a:xfrm>
          <a:prstGeom prst="rect">
            <a:avLst/>
          </a:prstGeom>
        </p:spPr>
      </p:pic>
    </p:spTree>
    <p:extLst>
      <p:ext uri="{BB962C8B-B14F-4D97-AF65-F5344CB8AC3E}">
        <p14:creationId xmlns:p14="http://schemas.microsoft.com/office/powerpoint/2010/main" val="19111970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97C2A-CB90-4646-BCF5-A2D7576E1B64}"/>
              </a:ext>
            </a:extLst>
          </p:cNvPr>
          <p:cNvSpPr>
            <a:spLocks noGrp="1"/>
          </p:cNvSpPr>
          <p:nvPr>
            <p:ph type="title"/>
          </p:nvPr>
        </p:nvSpPr>
        <p:spPr>
          <a:xfrm>
            <a:off x="323295" y="350150"/>
            <a:ext cx="11217676" cy="818249"/>
          </a:xfrm>
        </p:spPr>
        <p:txBody>
          <a:bodyPr>
            <a:noAutofit/>
          </a:bodyPr>
          <a:lstStyle/>
          <a:p>
            <a:r>
              <a:rPr lang="en-US" sz="4000" b="1" dirty="0">
                <a:latin typeface="+mn-lt"/>
              </a:rPr>
              <a:t>‘The Octagon’ – World’s Largest Military HQ</a:t>
            </a:r>
          </a:p>
        </p:txBody>
      </p:sp>
      <p:sp>
        <p:nvSpPr>
          <p:cNvPr id="3" name="Content Placeholder 2">
            <a:extLst>
              <a:ext uri="{FF2B5EF4-FFF2-40B4-BE49-F238E27FC236}">
                <a16:creationId xmlns:a16="http://schemas.microsoft.com/office/drawing/2014/main" id="{F08C4A95-7D5F-41EE-B924-E1F32A65495D}"/>
              </a:ext>
            </a:extLst>
          </p:cNvPr>
          <p:cNvSpPr>
            <a:spLocks noGrp="1"/>
          </p:cNvSpPr>
          <p:nvPr>
            <p:ph idx="1"/>
          </p:nvPr>
        </p:nvSpPr>
        <p:spPr>
          <a:xfrm>
            <a:off x="323295" y="1162432"/>
            <a:ext cx="11666541" cy="3222956"/>
          </a:xfrm>
        </p:spPr>
        <p:txBody>
          <a:bodyPr>
            <a:noAutofit/>
          </a:bodyPr>
          <a:lstStyle/>
          <a:p>
            <a:pPr marL="0" indent="0">
              <a:lnSpc>
                <a:spcPct val="150000"/>
              </a:lnSpc>
              <a:buNone/>
            </a:pPr>
            <a:r>
              <a:rPr lang="en-US" i="0" dirty="0">
                <a:effectLst/>
              </a:rPr>
              <a:t>Egypt has officially inaugurated its new State Strategic Command Headquarters, popularly known as "</a:t>
            </a:r>
            <a:r>
              <a:rPr lang="en-US" b="1" i="0" dirty="0">
                <a:effectLst/>
              </a:rPr>
              <a:t>The Octagon</a:t>
            </a:r>
            <a:r>
              <a:rPr lang="en-US" i="0" dirty="0">
                <a:effectLst/>
              </a:rPr>
              <a:t>", marking a significant milestone in the country's military modernization programme.</a:t>
            </a:r>
          </a:p>
        </p:txBody>
      </p:sp>
      <p:pic>
        <p:nvPicPr>
          <p:cNvPr id="5" name="Picture 4" descr="Logo&#10;&#10;Description automatically generated">
            <a:extLst>
              <a:ext uri="{FF2B5EF4-FFF2-40B4-BE49-F238E27FC236}">
                <a16:creationId xmlns:a16="http://schemas.microsoft.com/office/drawing/2014/main" id="{7738F7A4-8B09-548B-5C19-5741D60566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a:extLst>
              <a:ext uri="{FF2B5EF4-FFF2-40B4-BE49-F238E27FC236}">
                <a16:creationId xmlns:a16="http://schemas.microsoft.com/office/drawing/2014/main" id="{63EF58EE-4BBF-E846-9FBF-AA1CB7DAED0F}"/>
              </a:ext>
            </a:extLst>
          </p:cNvPr>
          <p:cNvPicPr>
            <a:picLocks noChangeAspect="1"/>
          </p:cNvPicPr>
          <p:nvPr/>
        </p:nvPicPr>
        <p:blipFill>
          <a:blip r:embed="rId3"/>
          <a:stretch>
            <a:fillRect/>
          </a:stretch>
        </p:blipFill>
        <p:spPr>
          <a:xfrm>
            <a:off x="409575" y="3510936"/>
            <a:ext cx="3949065" cy="2958761"/>
          </a:xfrm>
          <a:prstGeom prst="rect">
            <a:avLst/>
          </a:prstGeom>
        </p:spPr>
      </p:pic>
    </p:spTree>
    <p:extLst>
      <p:ext uri="{BB962C8B-B14F-4D97-AF65-F5344CB8AC3E}">
        <p14:creationId xmlns:p14="http://schemas.microsoft.com/office/powerpoint/2010/main" val="28994876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11C70-7E0B-4EF9-F940-D4B0B9FFE1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CDDB35-C572-79F1-D28D-3D542D7BAECB}"/>
              </a:ext>
            </a:extLst>
          </p:cNvPr>
          <p:cNvSpPr>
            <a:spLocks noGrp="1"/>
          </p:cNvSpPr>
          <p:nvPr>
            <p:ph type="title"/>
          </p:nvPr>
        </p:nvSpPr>
        <p:spPr>
          <a:xfrm>
            <a:off x="323295" y="350150"/>
            <a:ext cx="11217676" cy="818249"/>
          </a:xfrm>
        </p:spPr>
        <p:txBody>
          <a:bodyPr>
            <a:noAutofit/>
          </a:bodyPr>
          <a:lstStyle/>
          <a:p>
            <a:r>
              <a:rPr lang="en-US" sz="4000" b="1" dirty="0">
                <a:latin typeface="+mn-lt"/>
              </a:rPr>
              <a:t>‘The Octagon’ – World’s Largest Military HQ</a:t>
            </a:r>
          </a:p>
        </p:txBody>
      </p:sp>
      <p:sp>
        <p:nvSpPr>
          <p:cNvPr id="3" name="Content Placeholder 2">
            <a:extLst>
              <a:ext uri="{FF2B5EF4-FFF2-40B4-BE49-F238E27FC236}">
                <a16:creationId xmlns:a16="http://schemas.microsoft.com/office/drawing/2014/main" id="{A707AFB7-374D-A157-984B-C196B9385B31}"/>
              </a:ext>
            </a:extLst>
          </p:cNvPr>
          <p:cNvSpPr>
            <a:spLocks noGrp="1"/>
          </p:cNvSpPr>
          <p:nvPr>
            <p:ph idx="1"/>
          </p:nvPr>
        </p:nvSpPr>
        <p:spPr>
          <a:xfrm>
            <a:off x="323295" y="1162432"/>
            <a:ext cx="11666541" cy="3222956"/>
          </a:xfrm>
        </p:spPr>
        <p:txBody>
          <a:bodyPr>
            <a:noAutofit/>
          </a:bodyPr>
          <a:lstStyle/>
          <a:p>
            <a:pPr marL="0" indent="0">
              <a:lnSpc>
                <a:spcPct val="150000"/>
              </a:lnSpc>
              <a:buNone/>
            </a:pPr>
            <a:r>
              <a:rPr lang="en-US" i="0" dirty="0">
                <a:effectLst/>
              </a:rPr>
              <a:t>Located in Egypt's New Administrative Capital, the massive defence complex is now regarded as the world's largest military headquarters by land area, surpassing the size of the Pentagon in the United States.</a:t>
            </a:r>
          </a:p>
        </p:txBody>
      </p:sp>
      <p:pic>
        <p:nvPicPr>
          <p:cNvPr id="5" name="Picture 4" descr="Logo&#10;&#10;Description automatically generated">
            <a:extLst>
              <a:ext uri="{FF2B5EF4-FFF2-40B4-BE49-F238E27FC236}">
                <a16:creationId xmlns:a16="http://schemas.microsoft.com/office/drawing/2014/main" id="{3A77CC2D-D667-1C07-E80D-A799475C46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a:extLst>
              <a:ext uri="{FF2B5EF4-FFF2-40B4-BE49-F238E27FC236}">
                <a16:creationId xmlns:a16="http://schemas.microsoft.com/office/drawing/2014/main" id="{F6D37A88-CEA6-3683-2EE3-F914CA94A006}"/>
              </a:ext>
            </a:extLst>
          </p:cNvPr>
          <p:cNvPicPr>
            <a:picLocks noChangeAspect="1"/>
          </p:cNvPicPr>
          <p:nvPr/>
        </p:nvPicPr>
        <p:blipFill>
          <a:blip r:embed="rId3"/>
          <a:stretch>
            <a:fillRect/>
          </a:stretch>
        </p:blipFill>
        <p:spPr>
          <a:xfrm>
            <a:off x="409575" y="3510936"/>
            <a:ext cx="3949065" cy="2958761"/>
          </a:xfrm>
          <a:prstGeom prst="rect">
            <a:avLst/>
          </a:prstGeom>
        </p:spPr>
      </p:pic>
    </p:spTree>
    <p:extLst>
      <p:ext uri="{BB962C8B-B14F-4D97-AF65-F5344CB8AC3E}">
        <p14:creationId xmlns:p14="http://schemas.microsoft.com/office/powerpoint/2010/main" val="4105371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5D04E-447D-0F70-333D-D565C6AD62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49EA17-FBC0-6063-983C-2526B50915E5}"/>
              </a:ext>
            </a:extLst>
          </p:cNvPr>
          <p:cNvSpPr>
            <a:spLocks noGrp="1"/>
          </p:cNvSpPr>
          <p:nvPr>
            <p:ph type="title"/>
          </p:nvPr>
        </p:nvSpPr>
        <p:spPr>
          <a:xfrm>
            <a:off x="323295" y="350150"/>
            <a:ext cx="11217676" cy="818249"/>
          </a:xfrm>
        </p:spPr>
        <p:txBody>
          <a:bodyPr>
            <a:noAutofit/>
          </a:bodyPr>
          <a:lstStyle/>
          <a:p>
            <a:r>
              <a:rPr lang="en-US" sz="4000" b="1" dirty="0">
                <a:latin typeface="+mn-lt"/>
              </a:rPr>
              <a:t>Why is it Called "The Octagon"?</a:t>
            </a:r>
          </a:p>
        </p:txBody>
      </p:sp>
      <p:sp>
        <p:nvSpPr>
          <p:cNvPr id="3" name="Content Placeholder 2">
            <a:extLst>
              <a:ext uri="{FF2B5EF4-FFF2-40B4-BE49-F238E27FC236}">
                <a16:creationId xmlns:a16="http://schemas.microsoft.com/office/drawing/2014/main" id="{1C5FB8C6-338F-0E61-828B-97F4160B9823}"/>
              </a:ext>
            </a:extLst>
          </p:cNvPr>
          <p:cNvSpPr>
            <a:spLocks noGrp="1"/>
          </p:cNvSpPr>
          <p:nvPr>
            <p:ph idx="1"/>
          </p:nvPr>
        </p:nvSpPr>
        <p:spPr>
          <a:xfrm>
            <a:off x="323295" y="1162432"/>
            <a:ext cx="11666541" cy="3222956"/>
          </a:xfrm>
        </p:spPr>
        <p:txBody>
          <a:bodyPr>
            <a:noAutofit/>
          </a:bodyPr>
          <a:lstStyle/>
          <a:p>
            <a:pPr marL="0" indent="0">
              <a:lnSpc>
                <a:spcPct val="150000"/>
              </a:lnSpc>
              <a:buNone/>
            </a:pPr>
            <a:r>
              <a:rPr lang="en-US" i="0" dirty="0">
                <a:effectLst/>
              </a:rPr>
              <a:t>The headquarters derives its name from its distinctive architectural design. The complex consists of eight interconnected octagonal buildings arranged around two central command structures. </a:t>
            </a:r>
          </a:p>
        </p:txBody>
      </p:sp>
      <p:pic>
        <p:nvPicPr>
          <p:cNvPr id="5" name="Picture 4" descr="Logo&#10;&#10;Description automatically generated">
            <a:extLst>
              <a:ext uri="{FF2B5EF4-FFF2-40B4-BE49-F238E27FC236}">
                <a16:creationId xmlns:a16="http://schemas.microsoft.com/office/drawing/2014/main" id="{200B7BDA-7A54-3FE2-4A4E-A8A5147BE0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a:extLst>
              <a:ext uri="{FF2B5EF4-FFF2-40B4-BE49-F238E27FC236}">
                <a16:creationId xmlns:a16="http://schemas.microsoft.com/office/drawing/2014/main" id="{9EB3BDD7-0C5F-2511-630E-AB33CE099722}"/>
              </a:ext>
            </a:extLst>
          </p:cNvPr>
          <p:cNvPicPr>
            <a:picLocks noChangeAspect="1"/>
          </p:cNvPicPr>
          <p:nvPr/>
        </p:nvPicPr>
        <p:blipFill>
          <a:blip r:embed="rId3"/>
          <a:stretch>
            <a:fillRect/>
          </a:stretch>
        </p:blipFill>
        <p:spPr>
          <a:xfrm>
            <a:off x="409575" y="3510936"/>
            <a:ext cx="3949065" cy="2958761"/>
          </a:xfrm>
          <a:prstGeom prst="rect">
            <a:avLst/>
          </a:prstGeom>
        </p:spPr>
      </p:pic>
    </p:spTree>
    <p:extLst>
      <p:ext uri="{BB962C8B-B14F-4D97-AF65-F5344CB8AC3E}">
        <p14:creationId xmlns:p14="http://schemas.microsoft.com/office/powerpoint/2010/main" val="34577138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452D7-F364-5888-598A-038042947B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EF8AA-3F0A-F45A-E16E-97263DD05337}"/>
              </a:ext>
            </a:extLst>
          </p:cNvPr>
          <p:cNvSpPr>
            <a:spLocks noGrp="1"/>
          </p:cNvSpPr>
          <p:nvPr>
            <p:ph type="title"/>
          </p:nvPr>
        </p:nvSpPr>
        <p:spPr>
          <a:xfrm>
            <a:off x="323295" y="350150"/>
            <a:ext cx="11217676" cy="818249"/>
          </a:xfrm>
        </p:spPr>
        <p:txBody>
          <a:bodyPr>
            <a:noAutofit/>
          </a:bodyPr>
          <a:lstStyle/>
          <a:p>
            <a:r>
              <a:rPr lang="en-US" sz="4000" b="1" dirty="0">
                <a:latin typeface="+mn-lt"/>
              </a:rPr>
              <a:t>Why is it Called "The Octagon"?</a:t>
            </a:r>
          </a:p>
        </p:txBody>
      </p:sp>
      <p:sp>
        <p:nvSpPr>
          <p:cNvPr id="3" name="Content Placeholder 2">
            <a:extLst>
              <a:ext uri="{FF2B5EF4-FFF2-40B4-BE49-F238E27FC236}">
                <a16:creationId xmlns:a16="http://schemas.microsoft.com/office/drawing/2014/main" id="{B523E79E-4F43-C80F-80DC-8C34B5585073}"/>
              </a:ext>
            </a:extLst>
          </p:cNvPr>
          <p:cNvSpPr>
            <a:spLocks noGrp="1"/>
          </p:cNvSpPr>
          <p:nvPr>
            <p:ph idx="1"/>
          </p:nvPr>
        </p:nvSpPr>
        <p:spPr>
          <a:xfrm>
            <a:off x="323295" y="1162432"/>
            <a:ext cx="11666541" cy="3222956"/>
          </a:xfrm>
        </p:spPr>
        <p:txBody>
          <a:bodyPr>
            <a:noAutofit/>
          </a:bodyPr>
          <a:lstStyle/>
          <a:p>
            <a:pPr marL="0" indent="0">
              <a:lnSpc>
                <a:spcPct val="150000"/>
              </a:lnSpc>
              <a:buNone/>
            </a:pPr>
            <a:r>
              <a:rPr lang="en-US" dirty="0"/>
              <a:t>This layout symbolizes integrated military command while combining traditional Egyptian architectural elements with modern defence infrastructure.</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276BE9A3-DB49-DE83-9762-EF16A94DAC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a:extLst>
              <a:ext uri="{FF2B5EF4-FFF2-40B4-BE49-F238E27FC236}">
                <a16:creationId xmlns:a16="http://schemas.microsoft.com/office/drawing/2014/main" id="{B4D937F7-19CC-F3D5-85D4-04C105D7EE7E}"/>
              </a:ext>
            </a:extLst>
          </p:cNvPr>
          <p:cNvPicPr>
            <a:picLocks noChangeAspect="1"/>
          </p:cNvPicPr>
          <p:nvPr/>
        </p:nvPicPr>
        <p:blipFill>
          <a:blip r:embed="rId3"/>
          <a:stretch>
            <a:fillRect/>
          </a:stretch>
        </p:blipFill>
        <p:spPr>
          <a:xfrm>
            <a:off x="409575" y="3510936"/>
            <a:ext cx="3949065" cy="2958761"/>
          </a:xfrm>
          <a:prstGeom prst="rect">
            <a:avLst/>
          </a:prstGeom>
        </p:spPr>
      </p:pic>
    </p:spTree>
    <p:extLst>
      <p:ext uri="{BB962C8B-B14F-4D97-AF65-F5344CB8AC3E}">
        <p14:creationId xmlns:p14="http://schemas.microsoft.com/office/powerpoint/2010/main" val="16849922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7C66E-DEC6-7778-EB7B-86420940BF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F5AA23-1273-8A19-90ED-560C7E9DAD7C}"/>
              </a:ext>
            </a:extLst>
          </p:cNvPr>
          <p:cNvSpPr>
            <a:spLocks noGrp="1"/>
          </p:cNvSpPr>
          <p:nvPr>
            <p:ph type="title"/>
          </p:nvPr>
        </p:nvSpPr>
        <p:spPr>
          <a:xfrm>
            <a:off x="323295" y="350150"/>
            <a:ext cx="11217676" cy="818249"/>
          </a:xfrm>
        </p:spPr>
        <p:txBody>
          <a:bodyPr>
            <a:noAutofit/>
          </a:bodyPr>
          <a:lstStyle/>
          <a:p>
            <a:r>
              <a:rPr lang="en-US" sz="4000" b="1" dirty="0">
                <a:latin typeface="+mn-lt"/>
              </a:rPr>
              <a:t>Size and Scale</a:t>
            </a:r>
          </a:p>
        </p:txBody>
      </p:sp>
      <p:sp>
        <p:nvSpPr>
          <p:cNvPr id="3" name="Content Placeholder 2">
            <a:extLst>
              <a:ext uri="{FF2B5EF4-FFF2-40B4-BE49-F238E27FC236}">
                <a16:creationId xmlns:a16="http://schemas.microsoft.com/office/drawing/2014/main" id="{295025D6-555A-8FB4-4164-5A4647E96245}"/>
              </a:ext>
            </a:extLst>
          </p:cNvPr>
          <p:cNvSpPr>
            <a:spLocks noGrp="1"/>
          </p:cNvSpPr>
          <p:nvPr>
            <p:ph idx="1"/>
          </p:nvPr>
        </p:nvSpPr>
        <p:spPr>
          <a:xfrm>
            <a:off x="323295" y="1162432"/>
            <a:ext cx="11666541" cy="3222956"/>
          </a:xfrm>
        </p:spPr>
        <p:txBody>
          <a:bodyPr>
            <a:noAutofit/>
          </a:bodyPr>
          <a:lstStyle/>
          <a:p>
            <a:pPr marL="0" indent="0">
              <a:lnSpc>
                <a:spcPct val="150000"/>
              </a:lnSpc>
              <a:buNone/>
            </a:pPr>
            <a:r>
              <a:rPr lang="en-US" dirty="0"/>
              <a:t>The Octagon covers nearly 22,000 acres, making it approximately 750 times larger than the Pentagon's main building footprint. It also provides more than 50 million square feet of built-up space and includes 13 strategic and logistical zones, making it one of the largest defence administrative complexes in the world.</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AF62052C-F249-A1B2-91BC-430E7982C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40146935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A65B1-F2E0-7BAE-B34D-8AB25D79F6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6FF3BF-21C5-0354-269B-9AA40A44E13A}"/>
              </a:ext>
            </a:extLst>
          </p:cNvPr>
          <p:cNvSpPr>
            <a:spLocks noGrp="1"/>
          </p:cNvSpPr>
          <p:nvPr>
            <p:ph type="title"/>
          </p:nvPr>
        </p:nvSpPr>
        <p:spPr>
          <a:xfrm>
            <a:off x="323295" y="350150"/>
            <a:ext cx="11217676" cy="818249"/>
          </a:xfrm>
        </p:spPr>
        <p:txBody>
          <a:bodyPr>
            <a:noAutofit/>
          </a:bodyPr>
          <a:lstStyle/>
          <a:p>
            <a:r>
              <a:rPr lang="en-US" sz="4000" b="1" dirty="0">
                <a:latin typeface="+mn-lt"/>
              </a:rPr>
              <a:t>Advanced Military Capabilities</a:t>
            </a:r>
          </a:p>
        </p:txBody>
      </p:sp>
      <p:sp>
        <p:nvSpPr>
          <p:cNvPr id="3" name="Content Placeholder 2">
            <a:extLst>
              <a:ext uri="{FF2B5EF4-FFF2-40B4-BE49-F238E27FC236}">
                <a16:creationId xmlns:a16="http://schemas.microsoft.com/office/drawing/2014/main" id="{D08FB523-EB48-7904-AC21-1E5AF53E5469}"/>
              </a:ext>
            </a:extLst>
          </p:cNvPr>
          <p:cNvSpPr>
            <a:spLocks noGrp="1"/>
          </p:cNvSpPr>
          <p:nvPr>
            <p:ph idx="1"/>
          </p:nvPr>
        </p:nvSpPr>
        <p:spPr>
          <a:xfrm>
            <a:off x="323295" y="1162432"/>
            <a:ext cx="11666541" cy="3222956"/>
          </a:xfrm>
        </p:spPr>
        <p:txBody>
          <a:bodyPr>
            <a:noAutofit/>
          </a:bodyPr>
          <a:lstStyle/>
          <a:p>
            <a:pPr marL="0" indent="0">
              <a:lnSpc>
                <a:spcPct val="150000"/>
              </a:lnSpc>
              <a:buNone/>
            </a:pPr>
            <a:r>
              <a:rPr lang="en-US" dirty="0"/>
              <a:t>The headquarters has been designed as a fully integrated command centre equipped with advanced Command, Control, Communications, Computers and Intelligence (C4I) systems along with Artificial Intelligence-enabled technologies. These capabilities are intended to improve:</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28D38CC5-E463-1ABA-3C6D-53D18770F5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a:extLst>
              <a:ext uri="{FF2B5EF4-FFF2-40B4-BE49-F238E27FC236}">
                <a16:creationId xmlns:a16="http://schemas.microsoft.com/office/drawing/2014/main" id="{86988840-FC50-180C-A970-A8C977B76518}"/>
              </a:ext>
            </a:extLst>
          </p:cNvPr>
          <p:cNvPicPr>
            <a:picLocks noChangeAspect="1"/>
          </p:cNvPicPr>
          <p:nvPr/>
        </p:nvPicPr>
        <p:blipFill>
          <a:blip r:embed="rId3"/>
          <a:stretch>
            <a:fillRect/>
          </a:stretch>
        </p:blipFill>
        <p:spPr>
          <a:xfrm>
            <a:off x="409575" y="3845872"/>
            <a:ext cx="3502025" cy="2623825"/>
          </a:xfrm>
          <a:prstGeom prst="rect">
            <a:avLst/>
          </a:prstGeom>
        </p:spPr>
      </p:pic>
    </p:spTree>
    <p:extLst>
      <p:ext uri="{BB962C8B-B14F-4D97-AF65-F5344CB8AC3E}">
        <p14:creationId xmlns:p14="http://schemas.microsoft.com/office/powerpoint/2010/main" val="1238445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CC652-994D-256F-1372-BC05B6B37B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8578A5-B781-93FB-CC8F-3428E5A07E8C}"/>
              </a:ext>
            </a:extLst>
          </p:cNvPr>
          <p:cNvSpPr>
            <a:spLocks noGrp="1"/>
          </p:cNvSpPr>
          <p:nvPr>
            <p:ph type="title"/>
          </p:nvPr>
        </p:nvSpPr>
        <p:spPr>
          <a:xfrm>
            <a:off x="323295" y="350150"/>
            <a:ext cx="11217676" cy="818249"/>
          </a:xfrm>
        </p:spPr>
        <p:txBody>
          <a:bodyPr>
            <a:noAutofit/>
          </a:bodyPr>
          <a:lstStyle/>
          <a:p>
            <a:r>
              <a:rPr lang="en-US" sz="4000" b="1" dirty="0">
                <a:latin typeface="+mn-lt"/>
              </a:rPr>
              <a:t>Advanced Military Capabilities</a:t>
            </a:r>
          </a:p>
        </p:txBody>
      </p:sp>
      <p:sp>
        <p:nvSpPr>
          <p:cNvPr id="3" name="Content Placeholder 2">
            <a:extLst>
              <a:ext uri="{FF2B5EF4-FFF2-40B4-BE49-F238E27FC236}">
                <a16:creationId xmlns:a16="http://schemas.microsoft.com/office/drawing/2014/main" id="{1C4FE16D-7DE2-77DA-FDC9-29077229F5E2}"/>
              </a:ext>
            </a:extLst>
          </p:cNvPr>
          <p:cNvSpPr>
            <a:spLocks noGrp="1"/>
          </p:cNvSpPr>
          <p:nvPr>
            <p:ph idx="1"/>
          </p:nvPr>
        </p:nvSpPr>
        <p:spPr>
          <a:xfrm>
            <a:off x="323295" y="1162432"/>
            <a:ext cx="11666541" cy="3683888"/>
          </a:xfrm>
        </p:spPr>
        <p:txBody>
          <a:bodyPr>
            <a:noAutofit/>
          </a:bodyPr>
          <a:lstStyle/>
          <a:p>
            <a:pPr>
              <a:lnSpc>
                <a:spcPct val="150000"/>
              </a:lnSpc>
            </a:pPr>
            <a:r>
              <a:rPr lang="en-US" dirty="0"/>
              <a:t>Real-time operational coordination</a:t>
            </a:r>
          </a:p>
          <a:p>
            <a:pPr>
              <a:lnSpc>
                <a:spcPct val="150000"/>
              </a:lnSpc>
            </a:pPr>
            <a:r>
              <a:rPr lang="en-US" dirty="0"/>
              <a:t>Faster military decision-making</a:t>
            </a:r>
          </a:p>
          <a:p>
            <a:pPr>
              <a:lnSpc>
                <a:spcPct val="150000"/>
              </a:lnSpc>
            </a:pPr>
            <a:r>
              <a:rPr lang="en-US" dirty="0"/>
              <a:t>Secure communication across all armed forces</a:t>
            </a:r>
          </a:p>
          <a:p>
            <a:pPr>
              <a:lnSpc>
                <a:spcPct val="150000"/>
              </a:lnSpc>
            </a:pPr>
            <a:r>
              <a:rPr lang="en-US" dirty="0"/>
              <a:t>Intelligence sharing among defence agencies</a:t>
            </a:r>
          </a:p>
          <a:p>
            <a:pPr>
              <a:lnSpc>
                <a:spcPct val="150000"/>
              </a:lnSpc>
            </a:pPr>
            <a:r>
              <a:rPr lang="en-US" dirty="0"/>
              <a:t>Efficient crisis and emergency management</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840CEF82-23BA-C566-311A-4C35E03136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6097371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97C2A-CB90-4646-BCF5-A2D7576E1B64}"/>
              </a:ext>
            </a:extLst>
          </p:cNvPr>
          <p:cNvSpPr>
            <a:spLocks noGrp="1"/>
          </p:cNvSpPr>
          <p:nvPr>
            <p:ph type="title"/>
          </p:nvPr>
        </p:nvSpPr>
        <p:spPr>
          <a:xfrm>
            <a:off x="323295" y="350151"/>
            <a:ext cx="11217676" cy="717950"/>
          </a:xfrm>
        </p:spPr>
        <p:txBody>
          <a:bodyPr>
            <a:noAutofit/>
          </a:bodyPr>
          <a:lstStyle/>
          <a:p>
            <a:r>
              <a:rPr lang="en-US" sz="4000" b="1" dirty="0">
                <a:latin typeface="+mn-lt"/>
              </a:rPr>
              <a:t>India And Indonesia Sign BrahMos And Astra Deal</a:t>
            </a:r>
          </a:p>
        </p:txBody>
      </p:sp>
      <p:sp>
        <p:nvSpPr>
          <p:cNvPr id="3" name="Content Placeholder 2">
            <a:extLst>
              <a:ext uri="{FF2B5EF4-FFF2-40B4-BE49-F238E27FC236}">
                <a16:creationId xmlns:a16="http://schemas.microsoft.com/office/drawing/2014/main" id="{F08C4A95-7D5F-41EE-B924-E1F32A65495D}"/>
              </a:ext>
            </a:extLst>
          </p:cNvPr>
          <p:cNvSpPr>
            <a:spLocks noGrp="1"/>
          </p:cNvSpPr>
          <p:nvPr>
            <p:ph idx="1"/>
          </p:nvPr>
        </p:nvSpPr>
        <p:spPr>
          <a:xfrm>
            <a:off x="323295" y="1162431"/>
            <a:ext cx="11685203" cy="3446891"/>
          </a:xfrm>
        </p:spPr>
        <p:txBody>
          <a:bodyPr>
            <a:noAutofit/>
          </a:bodyPr>
          <a:lstStyle/>
          <a:p>
            <a:pPr marL="0" indent="0">
              <a:lnSpc>
                <a:spcPct val="150000"/>
              </a:lnSpc>
              <a:buNone/>
            </a:pPr>
            <a:r>
              <a:rPr lang="en-US" i="0" dirty="0">
                <a:effectLst/>
              </a:rPr>
              <a:t>Prime Minister Narendra Modi’s state visit to Indonesia has marked a significant milestone in bilateral relations, with the signing of more than eight agreements across defence, technology, health, education, and cultural cooperation.</a:t>
            </a:r>
          </a:p>
        </p:txBody>
      </p:sp>
      <p:pic>
        <p:nvPicPr>
          <p:cNvPr id="5" name="Picture 4" descr="Logo&#10;&#10;Description automatically generated">
            <a:extLst>
              <a:ext uri="{FF2B5EF4-FFF2-40B4-BE49-F238E27FC236}">
                <a16:creationId xmlns:a16="http://schemas.microsoft.com/office/drawing/2014/main" id="{093FE0BC-5114-D20F-8E19-293A9D83AF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a:extLst>
              <a:ext uri="{FF2B5EF4-FFF2-40B4-BE49-F238E27FC236}">
                <a16:creationId xmlns:a16="http://schemas.microsoft.com/office/drawing/2014/main" id="{979102A7-D950-AB98-D1F0-16E02DF529B3}"/>
              </a:ext>
            </a:extLst>
          </p:cNvPr>
          <p:cNvPicPr>
            <a:picLocks noChangeAspect="1"/>
          </p:cNvPicPr>
          <p:nvPr/>
        </p:nvPicPr>
        <p:blipFill>
          <a:blip r:embed="rId3"/>
          <a:stretch>
            <a:fillRect/>
          </a:stretch>
        </p:blipFill>
        <p:spPr>
          <a:xfrm>
            <a:off x="426720" y="3476244"/>
            <a:ext cx="5577840" cy="2928366"/>
          </a:xfrm>
          <a:prstGeom prst="rect">
            <a:avLst/>
          </a:prstGeom>
        </p:spPr>
      </p:pic>
    </p:spTree>
    <p:extLst>
      <p:ext uri="{BB962C8B-B14F-4D97-AF65-F5344CB8AC3E}">
        <p14:creationId xmlns:p14="http://schemas.microsoft.com/office/powerpoint/2010/main" val="3543360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5283F-CB8B-5A66-7C1A-6D5C374032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028168-ED7A-11AC-BBE8-363833881D67}"/>
              </a:ext>
            </a:extLst>
          </p:cNvPr>
          <p:cNvSpPr>
            <a:spLocks noGrp="1"/>
          </p:cNvSpPr>
          <p:nvPr>
            <p:ph type="title"/>
          </p:nvPr>
        </p:nvSpPr>
        <p:spPr>
          <a:xfrm>
            <a:off x="323295" y="350151"/>
            <a:ext cx="11217676" cy="717950"/>
          </a:xfrm>
        </p:spPr>
        <p:txBody>
          <a:bodyPr>
            <a:noAutofit/>
          </a:bodyPr>
          <a:lstStyle/>
          <a:p>
            <a:r>
              <a:rPr lang="en-US" sz="4000" b="1" dirty="0">
                <a:latin typeface="+mn-lt"/>
              </a:rPr>
              <a:t>Major Defence Leadership Appointments</a:t>
            </a:r>
          </a:p>
        </p:txBody>
      </p:sp>
      <p:sp>
        <p:nvSpPr>
          <p:cNvPr id="3" name="Content Placeholder 2">
            <a:extLst>
              <a:ext uri="{FF2B5EF4-FFF2-40B4-BE49-F238E27FC236}">
                <a16:creationId xmlns:a16="http://schemas.microsoft.com/office/drawing/2014/main" id="{B80A7F8C-8C8A-985A-697C-C59C3A779530}"/>
              </a:ext>
            </a:extLst>
          </p:cNvPr>
          <p:cNvSpPr>
            <a:spLocks noGrp="1"/>
          </p:cNvSpPr>
          <p:nvPr>
            <p:ph idx="1"/>
          </p:nvPr>
        </p:nvSpPr>
        <p:spPr>
          <a:xfrm>
            <a:off x="323295" y="1162431"/>
            <a:ext cx="11685203" cy="3446891"/>
          </a:xfrm>
        </p:spPr>
        <p:txBody>
          <a:bodyPr>
            <a:noAutofit/>
          </a:bodyPr>
          <a:lstStyle/>
          <a:p>
            <a:pPr marL="0" indent="0">
              <a:lnSpc>
                <a:spcPct val="150000"/>
              </a:lnSpc>
              <a:buNone/>
            </a:pPr>
            <a:r>
              <a:rPr lang="en-US" dirty="0"/>
              <a:t>During his nearly </a:t>
            </a:r>
            <a:r>
              <a:rPr lang="en-US" b="1" dirty="0"/>
              <a:t>38 years of distinguished service</a:t>
            </a:r>
            <a:r>
              <a:rPr lang="en-US" dirty="0"/>
              <a:t>, he has held several important command and staff appointments across diverse operational areas. Before becoming the VCOAS, Lt Gen Sandeep Jain served as the </a:t>
            </a:r>
            <a:r>
              <a:rPr lang="en-US" b="1" dirty="0"/>
              <a:t>General Officer Commanding-in-Chief (GOC-in-C), Southern Command</a:t>
            </a:r>
            <a:r>
              <a:rPr lang="en-US" dirty="0"/>
              <a:t>.</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306871C7-2BAF-0EF9-7964-E9FADC0D99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27630922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E4EA6-E11A-9883-9C55-3A37519637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625554-F28C-6B14-BB10-5DFA5890C51A}"/>
              </a:ext>
            </a:extLst>
          </p:cNvPr>
          <p:cNvSpPr>
            <a:spLocks noGrp="1"/>
          </p:cNvSpPr>
          <p:nvPr>
            <p:ph type="title"/>
          </p:nvPr>
        </p:nvSpPr>
        <p:spPr>
          <a:xfrm>
            <a:off x="323295" y="350151"/>
            <a:ext cx="11217676" cy="717950"/>
          </a:xfrm>
        </p:spPr>
        <p:txBody>
          <a:bodyPr>
            <a:noAutofit/>
          </a:bodyPr>
          <a:lstStyle/>
          <a:p>
            <a:r>
              <a:rPr lang="en-US" sz="4000" b="1" dirty="0">
                <a:latin typeface="+mn-lt"/>
              </a:rPr>
              <a:t>India And Indonesia Sign BrahMos And Astra Deal</a:t>
            </a:r>
          </a:p>
        </p:txBody>
      </p:sp>
      <p:sp>
        <p:nvSpPr>
          <p:cNvPr id="3" name="Content Placeholder 2">
            <a:extLst>
              <a:ext uri="{FF2B5EF4-FFF2-40B4-BE49-F238E27FC236}">
                <a16:creationId xmlns:a16="http://schemas.microsoft.com/office/drawing/2014/main" id="{A73597F5-7725-858C-1054-BFEA404554CA}"/>
              </a:ext>
            </a:extLst>
          </p:cNvPr>
          <p:cNvSpPr>
            <a:spLocks noGrp="1"/>
          </p:cNvSpPr>
          <p:nvPr>
            <p:ph idx="1"/>
          </p:nvPr>
        </p:nvSpPr>
        <p:spPr>
          <a:xfrm>
            <a:off x="323295" y="1162431"/>
            <a:ext cx="11685203" cy="3446891"/>
          </a:xfrm>
        </p:spPr>
        <p:txBody>
          <a:bodyPr>
            <a:noAutofit/>
          </a:bodyPr>
          <a:lstStyle/>
          <a:p>
            <a:pPr marL="0" indent="0">
              <a:lnSpc>
                <a:spcPct val="150000"/>
              </a:lnSpc>
              <a:buNone/>
            </a:pPr>
            <a:r>
              <a:rPr lang="en-US" i="0" dirty="0">
                <a:effectLst/>
              </a:rPr>
              <a:t>The </a:t>
            </a:r>
            <a:r>
              <a:rPr lang="en-US" i="0" dirty="0" err="1">
                <a:effectLst/>
              </a:rPr>
              <a:t>centrepiece</a:t>
            </a:r>
            <a:r>
              <a:rPr lang="en-US" i="0" dirty="0">
                <a:effectLst/>
              </a:rPr>
              <a:t> of these accords was the long-anticipated </a:t>
            </a:r>
            <a:r>
              <a:rPr lang="en-US" b="1" i="0" dirty="0">
                <a:effectLst/>
              </a:rPr>
              <a:t>BrahMos missile </a:t>
            </a:r>
            <a:r>
              <a:rPr lang="en-US" i="0" dirty="0">
                <a:effectLst/>
              </a:rPr>
              <a:t>deal, which firmly positions Indonesia as a key partner in India’s expanding coastal missile deployment network across </a:t>
            </a:r>
            <a:r>
              <a:rPr lang="en-US" b="1" i="0" dirty="0">
                <a:effectLst/>
              </a:rPr>
              <a:t>Southeast Asia.</a:t>
            </a:r>
          </a:p>
        </p:txBody>
      </p:sp>
      <p:pic>
        <p:nvPicPr>
          <p:cNvPr id="5" name="Picture 4" descr="Logo&#10;&#10;Description automatically generated">
            <a:extLst>
              <a:ext uri="{FF2B5EF4-FFF2-40B4-BE49-F238E27FC236}">
                <a16:creationId xmlns:a16="http://schemas.microsoft.com/office/drawing/2014/main" id="{F5734C59-9FCA-F1C1-F2D5-DCDC409435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
        <p:nvSpPr>
          <p:cNvPr id="6" name="TextBox 5">
            <a:extLst>
              <a:ext uri="{FF2B5EF4-FFF2-40B4-BE49-F238E27FC236}">
                <a16:creationId xmlns:a16="http://schemas.microsoft.com/office/drawing/2014/main" id="{74EAD388-8E87-2B01-4910-C6782DE15A05}"/>
              </a:ext>
            </a:extLst>
          </p:cNvPr>
          <p:cNvSpPr txBox="1"/>
          <p:nvPr/>
        </p:nvSpPr>
        <p:spPr>
          <a:xfrm>
            <a:off x="3048000" y="3244334"/>
            <a:ext cx="6096000" cy="369332"/>
          </a:xfrm>
          <a:prstGeom prst="rect">
            <a:avLst/>
          </a:prstGeom>
          <a:noFill/>
        </p:spPr>
        <p:txBody>
          <a:bodyPr wrap="square">
            <a:spAutoFit/>
          </a:bodyPr>
          <a:lstStyle/>
          <a:p>
            <a:endParaRPr lang="en-US" dirty="0"/>
          </a:p>
        </p:txBody>
      </p:sp>
      <p:pic>
        <p:nvPicPr>
          <p:cNvPr id="8" name="Picture 7">
            <a:extLst>
              <a:ext uri="{FF2B5EF4-FFF2-40B4-BE49-F238E27FC236}">
                <a16:creationId xmlns:a16="http://schemas.microsoft.com/office/drawing/2014/main" id="{8818B1B3-85AA-C380-AD86-38603DE7C420}"/>
              </a:ext>
            </a:extLst>
          </p:cNvPr>
          <p:cNvPicPr>
            <a:picLocks noChangeAspect="1"/>
          </p:cNvPicPr>
          <p:nvPr/>
        </p:nvPicPr>
        <p:blipFill>
          <a:blip r:embed="rId3"/>
          <a:stretch>
            <a:fillRect/>
          </a:stretch>
        </p:blipFill>
        <p:spPr>
          <a:xfrm>
            <a:off x="426720" y="3476244"/>
            <a:ext cx="5577840" cy="2928366"/>
          </a:xfrm>
          <a:prstGeom prst="rect">
            <a:avLst/>
          </a:prstGeom>
        </p:spPr>
      </p:pic>
    </p:spTree>
    <p:extLst>
      <p:ext uri="{BB962C8B-B14F-4D97-AF65-F5344CB8AC3E}">
        <p14:creationId xmlns:p14="http://schemas.microsoft.com/office/powerpoint/2010/main" val="24068796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64F98-3C51-8C94-90FD-058DBC5F2C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6C0251-9C25-C262-3689-C88632CB61D1}"/>
              </a:ext>
            </a:extLst>
          </p:cNvPr>
          <p:cNvSpPr>
            <a:spLocks noGrp="1"/>
          </p:cNvSpPr>
          <p:nvPr>
            <p:ph type="title"/>
          </p:nvPr>
        </p:nvSpPr>
        <p:spPr>
          <a:xfrm>
            <a:off x="323295" y="350151"/>
            <a:ext cx="11217676" cy="717950"/>
          </a:xfrm>
        </p:spPr>
        <p:txBody>
          <a:bodyPr>
            <a:noAutofit/>
          </a:bodyPr>
          <a:lstStyle/>
          <a:p>
            <a:r>
              <a:rPr lang="en-US" sz="4000" b="1" dirty="0">
                <a:latin typeface="+mn-lt"/>
              </a:rPr>
              <a:t>India And Indonesia Sign BrahMos And Astra Deal</a:t>
            </a:r>
          </a:p>
        </p:txBody>
      </p:sp>
      <p:sp>
        <p:nvSpPr>
          <p:cNvPr id="3" name="Content Placeholder 2">
            <a:extLst>
              <a:ext uri="{FF2B5EF4-FFF2-40B4-BE49-F238E27FC236}">
                <a16:creationId xmlns:a16="http://schemas.microsoft.com/office/drawing/2014/main" id="{C10D9AE8-7F33-59D3-254F-14590AAF4B89}"/>
              </a:ext>
            </a:extLst>
          </p:cNvPr>
          <p:cNvSpPr>
            <a:spLocks noGrp="1"/>
          </p:cNvSpPr>
          <p:nvPr>
            <p:ph idx="1"/>
          </p:nvPr>
        </p:nvSpPr>
        <p:spPr>
          <a:xfrm>
            <a:off x="323295" y="1162431"/>
            <a:ext cx="11685203" cy="3446891"/>
          </a:xfrm>
        </p:spPr>
        <p:txBody>
          <a:bodyPr>
            <a:noAutofit/>
          </a:bodyPr>
          <a:lstStyle/>
          <a:p>
            <a:pPr marL="0" indent="0">
              <a:lnSpc>
                <a:spcPct val="150000"/>
              </a:lnSpc>
              <a:buNone/>
            </a:pPr>
            <a:r>
              <a:rPr lang="en-US" i="0" dirty="0">
                <a:effectLst/>
              </a:rPr>
              <a:t>Alongside this, India agreed to supply </a:t>
            </a:r>
            <a:r>
              <a:rPr lang="en-US" b="1" i="0" dirty="0">
                <a:effectLst/>
              </a:rPr>
              <a:t>ASTRA air-to-air missile systems </a:t>
            </a:r>
            <a:r>
              <a:rPr lang="en-US" i="0" dirty="0">
                <a:effectLst/>
              </a:rPr>
              <a:t>under a new arrangement between </a:t>
            </a:r>
            <a:r>
              <a:rPr lang="en-US" b="1" i="0" dirty="0">
                <a:effectLst/>
              </a:rPr>
              <a:t>Bharat Dynamics and Indonesia’s Republic Corps</a:t>
            </a:r>
            <a:r>
              <a:rPr lang="en-US" i="0" dirty="0">
                <a:effectLst/>
              </a:rPr>
              <a:t>, further strengthening defence interoperability.</a:t>
            </a:r>
          </a:p>
        </p:txBody>
      </p:sp>
      <p:pic>
        <p:nvPicPr>
          <p:cNvPr id="5" name="Picture 4" descr="Logo&#10;&#10;Description automatically generated">
            <a:extLst>
              <a:ext uri="{FF2B5EF4-FFF2-40B4-BE49-F238E27FC236}">
                <a16:creationId xmlns:a16="http://schemas.microsoft.com/office/drawing/2014/main" id="{A0ADCCDF-CDC2-8923-AAA6-47E15BAF73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India, Indonesia sign Brahmos, Astra deals; to boost cooperation in  critical minerals, agriculture | DD News">
            <a:extLst>
              <a:ext uri="{FF2B5EF4-FFF2-40B4-BE49-F238E27FC236}">
                <a16:creationId xmlns:a16="http://schemas.microsoft.com/office/drawing/2014/main" id="{6966451D-EB01-6C99-3430-93F1F3AEFFEB}"/>
              </a:ext>
            </a:extLst>
          </p:cNvPr>
          <p:cNvPicPr>
            <a:picLocks noChangeAspect="1"/>
          </p:cNvPicPr>
          <p:nvPr/>
        </p:nvPicPr>
        <p:blipFill>
          <a:blip r:embed="rId3"/>
          <a:stretch>
            <a:fillRect/>
          </a:stretch>
        </p:blipFill>
        <p:spPr>
          <a:xfrm>
            <a:off x="572770" y="3734752"/>
            <a:ext cx="3796030" cy="2669874"/>
          </a:xfrm>
          <a:prstGeom prst="rect">
            <a:avLst/>
          </a:prstGeom>
        </p:spPr>
      </p:pic>
      <p:pic>
        <p:nvPicPr>
          <p:cNvPr id="8" name="Picture 7">
            <a:extLst>
              <a:ext uri="{FF2B5EF4-FFF2-40B4-BE49-F238E27FC236}">
                <a16:creationId xmlns:a16="http://schemas.microsoft.com/office/drawing/2014/main" id="{D811E3FA-8D84-818F-2AD7-081F1B7FA25B}"/>
              </a:ext>
            </a:extLst>
          </p:cNvPr>
          <p:cNvPicPr>
            <a:picLocks noChangeAspect="1"/>
          </p:cNvPicPr>
          <p:nvPr/>
        </p:nvPicPr>
        <p:blipFill>
          <a:blip r:embed="rId4"/>
          <a:stretch>
            <a:fillRect/>
          </a:stretch>
        </p:blipFill>
        <p:spPr>
          <a:xfrm>
            <a:off x="4505960" y="3759199"/>
            <a:ext cx="4658360" cy="2620328"/>
          </a:xfrm>
          <a:prstGeom prst="rect">
            <a:avLst/>
          </a:prstGeom>
        </p:spPr>
      </p:pic>
    </p:spTree>
    <p:extLst>
      <p:ext uri="{BB962C8B-B14F-4D97-AF65-F5344CB8AC3E}">
        <p14:creationId xmlns:p14="http://schemas.microsoft.com/office/powerpoint/2010/main" val="108547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C03A2-A6E1-FAC9-220D-1FC149B3A2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A53BFD-0487-137C-50E9-4E3DEDB69012}"/>
              </a:ext>
            </a:extLst>
          </p:cNvPr>
          <p:cNvSpPr>
            <a:spLocks noGrp="1"/>
          </p:cNvSpPr>
          <p:nvPr>
            <p:ph type="title"/>
          </p:nvPr>
        </p:nvSpPr>
        <p:spPr>
          <a:xfrm>
            <a:off x="323295" y="350151"/>
            <a:ext cx="11217676" cy="717950"/>
          </a:xfrm>
        </p:spPr>
        <p:txBody>
          <a:bodyPr>
            <a:noAutofit/>
          </a:bodyPr>
          <a:lstStyle/>
          <a:p>
            <a:r>
              <a:rPr lang="en-US" sz="4000" b="1" dirty="0">
                <a:latin typeface="+mn-lt"/>
              </a:rPr>
              <a:t>India And Indonesia Sign BrahMos And Astra Deal</a:t>
            </a:r>
          </a:p>
        </p:txBody>
      </p:sp>
      <p:sp>
        <p:nvSpPr>
          <p:cNvPr id="3" name="Content Placeholder 2">
            <a:extLst>
              <a:ext uri="{FF2B5EF4-FFF2-40B4-BE49-F238E27FC236}">
                <a16:creationId xmlns:a16="http://schemas.microsoft.com/office/drawing/2014/main" id="{CE411D57-E5E8-22BB-CC7F-8B498243250D}"/>
              </a:ext>
            </a:extLst>
          </p:cNvPr>
          <p:cNvSpPr>
            <a:spLocks noGrp="1"/>
          </p:cNvSpPr>
          <p:nvPr>
            <p:ph idx="1"/>
          </p:nvPr>
        </p:nvSpPr>
        <p:spPr>
          <a:xfrm>
            <a:off x="323295" y="1162431"/>
            <a:ext cx="11685203" cy="3446891"/>
          </a:xfrm>
        </p:spPr>
        <p:txBody>
          <a:bodyPr>
            <a:noAutofit/>
          </a:bodyPr>
          <a:lstStyle/>
          <a:p>
            <a:pPr marL="0" indent="0">
              <a:lnSpc>
                <a:spcPct val="150000"/>
              </a:lnSpc>
              <a:buNone/>
            </a:pPr>
            <a:r>
              <a:rPr lang="en-US" i="0" dirty="0">
                <a:effectLst/>
              </a:rPr>
              <a:t>The agreements extended well beyond defence. A framework on maritime safety and security was finalised, reflecting the shared priority of safeguarding sea lanes in the Indo-Pacific.</a:t>
            </a:r>
          </a:p>
        </p:txBody>
      </p:sp>
      <p:pic>
        <p:nvPicPr>
          <p:cNvPr id="5" name="Picture 4" descr="Logo&#10;&#10;Description automatically generated">
            <a:extLst>
              <a:ext uri="{FF2B5EF4-FFF2-40B4-BE49-F238E27FC236}">
                <a16:creationId xmlns:a16="http://schemas.microsoft.com/office/drawing/2014/main" id="{2B9DB919-094B-538A-4C90-E3E7C80890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descr="India, Indonesia sign Brahmos, Astra deals; to boost cooperation in  critical minerals, agriculture | DD News">
            <a:extLst>
              <a:ext uri="{FF2B5EF4-FFF2-40B4-BE49-F238E27FC236}">
                <a16:creationId xmlns:a16="http://schemas.microsoft.com/office/drawing/2014/main" id="{108847AE-F145-C8A4-236F-0E320AEF985F}"/>
              </a:ext>
            </a:extLst>
          </p:cNvPr>
          <p:cNvPicPr>
            <a:picLocks noChangeAspect="1"/>
          </p:cNvPicPr>
          <p:nvPr/>
        </p:nvPicPr>
        <p:blipFill>
          <a:blip r:embed="rId3"/>
          <a:stretch>
            <a:fillRect/>
          </a:stretch>
        </p:blipFill>
        <p:spPr>
          <a:xfrm>
            <a:off x="572770" y="3734752"/>
            <a:ext cx="3796030" cy="2669874"/>
          </a:xfrm>
          <a:prstGeom prst="rect">
            <a:avLst/>
          </a:prstGeom>
        </p:spPr>
      </p:pic>
      <p:sp>
        <p:nvSpPr>
          <p:cNvPr id="7" name="TextBox 6">
            <a:extLst>
              <a:ext uri="{FF2B5EF4-FFF2-40B4-BE49-F238E27FC236}">
                <a16:creationId xmlns:a16="http://schemas.microsoft.com/office/drawing/2014/main" id="{4E078520-E5E3-4F64-8361-8219057FCF2E}"/>
              </a:ext>
            </a:extLst>
          </p:cNvPr>
          <p:cNvSpPr txBox="1"/>
          <p:nvPr/>
        </p:nvSpPr>
        <p:spPr>
          <a:xfrm>
            <a:off x="3048000" y="3244334"/>
            <a:ext cx="6096000" cy="369332"/>
          </a:xfrm>
          <a:prstGeom prst="rect">
            <a:avLst/>
          </a:prstGeom>
          <a:noFill/>
        </p:spPr>
        <p:txBody>
          <a:bodyPr wrap="square">
            <a:spAutoFit/>
          </a:bodyPr>
          <a:lstStyle/>
          <a:p>
            <a:endParaRPr lang="en-US" dirty="0"/>
          </a:p>
        </p:txBody>
      </p:sp>
      <p:pic>
        <p:nvPicPr>
          <p:cNvPr id="9" name="Picture 8">
            <a:extLst>
              <a:ext uri="{FF2B5EF4-FFF2-40B4-BE49-F238E27FC236}">
                <a16:creationId xmlns:a16="http://schemas.microsoft.com/office/drawing/2014/main" id="{DC341C59-D575-09BB-1175-D41846E41D75}"/>
              </a:ext>
            </a:extLst>
          </p:cNvPr>
          <p:cNvPicPr>
            <a:picLocks noChangeAspect="1"/>
          </p:cNvPicPr>
          <p:nvPr/>
        </p:nvPicPr>
        <p:blipFill>
          <a:blip r:embed="rId4"/>
          <a:stretch>
            <a:fillRect/>
          </a:stretch>
        </p:blipFill>
        <p:spPr>
          <a:xfrm>
            <a:off x="4505960" y="3759199"/>
            <a:ext cx="4658360" cy="2620328"/>
          </a:xfrm>
          <a:prstGeom prst="rect">
            <a:avLst/>
          </a:prstGeom>
        </p:spPr>
      </p:pic>
    </p:spTree>
    <p:extLst>
      <p:ext uri="{BB962C8B-B14F-4D97-AF65-F5344CB8AC3E}">
        <p14:creationId xmlns:p14="http://schemas.microsoft.com/office/powerpoint/2010/main" val="18346874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5DBF4-A387-1F21-9696-6BCDAFE0CB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C9A569-9127-E0D1-D3F8-C3270C09E53E}"/>
              </a:ext>
            </a:extLst>
          </p:cNvPr>
          <p:cNvSpPr>
            <a:spLocks noGrp="1"/>
          </p:cNvSpPr>
          <p:nvPr>
            <p:ph type="title"/>
          </p:nvPr>
        </p:nvSpPr>
        <p:spPr>
          <a:xfrm>
            <a:off x="323295" y="350151"/>
            <a:ext cx="11217676" cy="717950"/>
          </a:xfrm>
        </p:spPr>
        <p:txBody>
          <a:bodyPr>
            <a:noAutofit/>
          </a:bodyPr>
          <a:lstStyle/>
          <a:p>
            <a:r>
              <a:rPr lang="en-US" sz="4000" b="1" dirty="0">
                <a:latin typeface="+mn-lt"/>
              </a:rPr>
              <a:t>India And Indonesia Sign BrahMos And Astra Deal</a:t>
            </a:r>
          </a:p>
        </p:txBody>
      </p:sp>
      <p:sp>
        <p:nvSpPr>
          <p:cNvPr id="3" name="Content Placeholder 2">
            <a:extLst>
              <a:ext uri="{FF2B5EF4-FFF2-40B4-BE49-F238E27FC236}">
                <a16:creationId xmlns:a16="http://schemas.microsoft.com/office/drawing/2014/main" id="{C964A058-19E9-82D9-DE8F-74EFCEF78FE1}"/>
              </a:ext>
            </a:extLst>
          </p:cNvPr>
          <p:cNvSpPr>
            <a:spLocks noGrp="1"/>
          </p:cNvSpPr>
          <p:nvPr>
            <p:ph idx="1"/>
          </p:nvPr>
        </p:nvSpPr>
        <p:spPr>
          <a:xfrm>
            <a:off x="323295" y="1162431"/>
            <a:ext cx="11685203" cy="3446891"/>
          </a:xfrm>
        </p:spPr>
        <p:txBody>
          <a:bodyPr>
            <a:noAutofit/>
          </a:bodyPr>
          <a:lstStyle/>
          <a:p>
            <a:pPr marL="0" indent="0">
              <a:lnSpc>
                <a:spcPct val="150000"/>
              </a:lnSpc>
              <a:buNone/>
            </a:pPr>
            <a:r>
              <a:rPr lang="en-US" i="0" dirty="0">
                <a:effectLst/>
              </a:rPr>
              <a:t>The ongoing multi-nation tour, which includes </a:t>
            </a:r>
            <a:r>
              <a:rPr lang="en-US" b="1" i="0" dirty="0">
                <a:effectLst/>
              </a:rPr>
              <a:t>Australia and New Zealand</a:t>
            </a:r>
            <a:r>
              <a:rPr lang="en-US" i="0" dirty="0">
                <a:effectLst/>
              </a:rPr>
              <a:t>, is firmly aligned with India’s </a:t>
            </a:r>
            <a:r>
              <a:rPr lang="en-US" b="1" i="0" dirty="0">
                <a:effectLst/>
              </a:rPr>
              <a:t>Act East Policy </a:t>
            </a:r>
            <a:r>
              <a:rPr lang="en-US" i="0" dirty="0">
                <a:effectLst/>
              </a:rPr>
              <a:t>and the </a:t>
            </a:r>
            <a:r>
              <a:rPr lang="en-US" b="1" i="0" dirty="0">
                <a:effectLst/>
              </a:rPr>
              <a:t>MAHASAGAR Vision</a:t>
            </a:r>
            <a:r>
              <a:rPr lang="en-US" i="0" dirty="0">
                <a:effectLst/>
              </a:rPr>
              <a:t>, reinforcing New Delhi’s commitment to a </a:t>
            </a:r>
            <a:r>
              <a:rPr lang="en-US" b="1" i="0" dirty="0">
                <a:effectLst/>
              </a:rPr>
              <a:t>free and open Indo-Pacific</a:t>
            </a:r>
            <a:r>
              <a:rPr lang="en-US" i="0" dirty="0">
                <a:effectLst/>
              </a:rPr>
              <a:t>.</a:t>
            </a:r>
          </a:p>
        </p:txBody>
      </p:sp>
      <p:pic>
        <p:nvPicPr>
          <p:cNvPr id="5" name="Picture 4" descr="Logo&#10;&#10;Description automatically generated">
            <a:extLst>
              <a:ext uri="{FF2B5EF4-FFF2-40B4-BE49-F238E27FC236}">
                <a16:creationId xmlns:a16="http://schemas.microsoft.com/office/drawing/2014/main" id="{0B600580-6CA0-FDE0-F8C7-2C6AE9A1E9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descr="From the vision of SAGAR, to the expanded outlook of MAHASAGAR, India's  commitment to maritime cooperation in the Indian Ocean has grown deeper and  more purposeful., Through IOS SAGAR, the Indian Navy ...">
            <a:extLst>
              <a:ext uri="{FF2B5EF4-FFF2-40B4-BE49-F238E27FC236}">
                <a16:creationId xmlns:a16="http://schemas.microsoft.com/office/drawing/2014/main" id="{83F71A16-A0F8-C1BA-8902-855DAF3100D6}"/>
              </a:ext>
            </a:extLst>
          </p:cNvPr>
          <p:cNvPicPr>
            <a:picLocks noChangeAspect="1"/>
          </p:cNvPicPr>
          <p:nvPr/>
        </p:nvPicPr>
        <p:blipFill>
          <a:blip r:embed="rId3"/>
          <a:stretch>
            <a:fillRect/>
          </a:stretch>
        </p:blipFill>
        <p:spPr>
          <a:xfrm>
            <a:off x="473710" y="3465548"/>
            <a:ext cx="5195570" cy="2920329"/>
          </a:xfrm>
          <a:prstGeom prst="rect">
            <a:avLst/>
          </a:prstGeom>
        </p:spPr>
      </p:pic>
    </p:spTree>
    <p:extLst>
      <p:ext uri="{BB962C8B-B14F-4D97-AF65-F5344CB8AC3E}">
        <p14:creationId xmlns:p14="http://schemas.microsoft.com/office/powerpoint/2010/main" val="23504961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320291-DB23-4B84-B268-4F5CE11B1875}"/>
              </a:ext>
            </a:extLst>
          </p:cNvPr>
          <p:cNvPicPr>
            <a:picLocks noChangeAspect="1"/>
          </p:cNvPicPr>
          <p:nvPr/>
        </p:nvPicPr>
        <p:blipFill>
          <a:blip r:embed="rId2"/>
          <a:stretch>
            <a:fillRect/>
          </a:stretch>
        </p:blipFill>
        <p:spPr>
          <a:xfrm>
            <a:off x="185420" y="187325"/>
            <a:ext cx="9220200" cy="5772150"/>
          </a:xfrm>
          <a:prstGeom prst="rect">
            <a:avLst/>
          </a:prstGeom>
        </p:spPr>
      </p:pic>
      <p:pic>
        <p:nvPicPr>
          <p:cNvPr id="5" name="Picture 4" descr="Logo&#10;&#10;Description automatically generated">
            <a:extLst>
              <a:ext uri="{FF2B5EF4-FFF2-40B4-BE49-F238E27FC236}">
                <a16:creationId xmlns:a16="http://schemas.microsoft.com/office/drawing/2014/main" id="{ECCD3E42-8C4B-A08F-FB15-4153FB5DB1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spTree>
    <p:extLst>
      <p:ext uri="{BB962C8B-B14F-4D97-AF65-F5344CB8AC3E}">
        <p14:creationId xmlns:p14="http://schemas.microsoft.com/office/powerpoint/2010/main" val="13792828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7E7DD-9AC8-0F41-6A95-B96F8D7285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5B7DB5-AAA1-7839-1F44-8A5B6D8357CB}"/>
              </a:ext>
            </a:extLst>
          </p:cNvPr>
          <p:cNvSpPr>
            <a:spLocks noGrp="1"/>
          </p:cNvSpPr>
          <p:nvPr>
            <p:ph type="title"/>
          </p:nvPr>
        </p:nvSpPr>
        <p:spPr>
          <a:xfrm>
            <a:off x="323295" y="350150"/>
            <a:ext cx="11217676" cy="899529"/>
          </a:xfrm>
        </p:spPr>
        <p:txBody>
          <a:bodyPr>
            <a:noAutofit/>
          </a:bodyPr>
          <a:lstStyle/>
          <a:p>
            <a:r>
              <a:rPr lang="en-US" sz="3600" b="1" dirty="0">
                <a:latin typeface="+mn-lt"/>
              </a:rPr>
              <a:t>Ugram Indigenous Assault Rifle Clears Army Trials</a:t>
            </a:r>
          </a:p>
        </p:txBody>
      </p:sp>
      <p:sp>
        <p:nvSpPr>
          <p:cNvPr id="3" name="Content Placeholder 2">
            <a:extLst>
              <a:ext uri="{FF2B5EF4-FFF2-40B4-BE49-F238E27FC236}">
                <a16:creationId xmlns:a16="http://schemas.microsoft.com/office/drawing/2014/main" id="{758D0526-9D0B-D6D6-B983-F53607443DBD}"/>
              </a:ext>
            </a:extLst>
          </p:cNvPr>
          <p:cNvSpPr>
            <a:spLocks noGrp="1"/>
          </p:cNvSpPr>
          <p:nvPr>
            <p:ph idx="1"/>
          </p:nvPr>
        </p:nvSpPr>
        <p:spPr>
          <a:xfrm>
            <a:off x="333455" y="1314831"/>
            <a:ext cx="11685203" cy="3446891"/>
          </a:xfrm>
        </p:spPr>
        <p:txBody>
          <a:bodyPr>
            <a:noAutofit/>
          </a:bodyPr>
          <a:lstStyle/>
          <a:p>
            <a:pPr marL="0" indent="0">
              <a:lnSpc>
                <a:spcPct val="150000"/>
              </a:lnSpc>
              <a:buNone/>
            </a:pPr>
            <a:r>
              <a:rPr lang="en-US" dirty="0"/>
              <a:t>The Ugram is an indigenous 7.62×51mm assault rifle developed in India by the Armament Research and Development Establishment, a laboratory of the </a:t>
            </a:r>
            <a:r>
              <a:rPr lang="en-US" b="1" dirty="0"/>
              <a:t>DRDO and Dvipa Defence India Private Limited</a:t>
            </a:r>
            <a:r>
              <a:rPr lang="en-US" dirty="0"/>
              <a:t>. </a:t>
            </a:r>
          </a:p>
        </p:txBody>
      </p:sp>
      <p:pic>
        <p:nvPicPr>
          <p:cNvPr id="4" name="Picture 3" descr="Logo&#10;&#10;Description automatically generated">
            <a:extLst>
              <a:ext uri="{FF2B5EF4-FFF2-40B4-BE49-F238E27FC236}">
                <a16:creationId xmlns:a16="http://schemas.microsoft.com/office/drawing/2014/main" id="{6ADB403F-877B-DC36-11B9-12CBA08D7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Ugram Indigenous Assault Rifle Clears Army Trials">
            <a:extLst>
              <a:ext uri="{FF2B5EF4-FFF2-40B4-BE49-F238E27FC236}">
                <a16:creationId xmlns:a16="http://schemas.microsoft.com/office/drawing/2014/main" id="{85D6A94C-6090-34B6-1EB4-32B55175A547}"/>
              </a:ext>
            </a:extLst>
          </p:cNvPr>
          <p:cNvPicPr>
            <a:picLocks noChangeAspect="1"/>
          </p:cNvPicPr>
          <p:nvPr/>
        </p:nvPicPr>
        <p:blipFill>
          <a:blip r:embed="rId3"/>
          <a:stretch>
            <a:fillRect/>
          </a:stretch>
        </p:blipFill>
        <p:spPr>
          <a:xfrm>
            <a:off x="547052" y="4049395"/>
            <a:ext cx="4329748" cy="2345884"/>
          </a:xfrm>
          <a:prstGeom prst="rect">
            <a:avLst/>
          </a:prstGeom>
        </p:spPr>
      </p:pic>
    </p:spTree>
    <p:extLst>
      <p:ext uri="{BB962C8B-B14F-4D97-AF65-F5344CB8AC3E}">
        <p14:creationId xmlns:p14="http://schemas.microsoft.com/office/powerpoint/2010/main" val="4011022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B9794-F08D-063E-4794-9EFB0FEF0C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AA2F94-E5F4-8149-13AC-B17A90ADEA80}"/>
              </a:ext>
            </a:extLst>
          </p:cNvPr>
          <p:cNvSpPr>
            <a:spLocks noGrp="1"/>
          </p:cNvSpPr>
          <p:nvPr>
            <p:ph type="title"/>
          </p:nvPr>
        </p:nvSpPr>
        <p:spPr>
          <a:xfrm>
            <a:off x="323295" y="350150"/>
            <a:ext cx="11217676" cy="899529"/>
          </a:xfrm>
        </p:spPr>
        <p:txBody>
          <a:bodyPr>
            <a:noAutofit/>
          </a:bodyPr>
          <a:lstStyle/>
          <a:p>
            <a:r>
              <a:rPr lang="en-US" sz="3600" b="1" dirty="0">
                <a:latin typeface="+mn-lt"/>
              </a:rPr>
              <a:t>Ugram Indigenous Assault Rifle Clears Army Trials</a:t>
            </a:r>
          </a:p>
        </p:txBody>
      </p:sp>
      <p:sp>
        <p:nvSpPr>
          <p:cNvPr id="3" name="Content Placeholder 2">
            <a:extLst>
              <a:ext uri="{FF2B5EF4-FFF2-40B4-BE49-F238E27FC236}">
                <a16:creationId xmlns:a16="http://schemas.microsoft.com/office/drawing/2014/main" id="{E9C38858-B8D6-8B08-1BAA-2446067FC6B8}"/>
              </a:ext>
            </a:extLst>
          </p:cNvPr>
          <p:cNvSpPr>
            <a:spLocks noGrp="1"/>
          </p:cNvSpPr>
          <p:nvPr>
            <p:ph idx="1"/>
          </p:nvPr>
        </p:nvSpPr>
        <p:spPr>
          <a:xfrm>
            <a:off x="333455" y="1314831"/>
            <a:ext cx="11685203" cy="3446891"/>
          </a:xfrm>
        </p:spPr>
        <p:txBody>
          <a:bodyPr>
            <a:noAutofit/>
          </a:bodyPr>
          <a:lstStyle/>
          <a:p>
            <a:pPr marL="0" indent="0">
              <a:lnSpc>
                <a:spcPct val="150000"/>
              </a:lnSpc>
              <a:buNone/>
            </a:pPr>
            <a:r>
              <a:rPr lang="en-US" dirty="0"/>
              <a:t>It cleared the Indian Army’s General Staff Qualitative Requirement trials and the Ministry of Home Affairs Board trials in July 2026.</a:t>
            </a:r>
          </a:p>
        </p:txBody>
      </p:sp>
      <p:pic>
        <p:nvPicPr>
          <p:cNvPr id="4" name="Picture 3" descr="Logo&#10;&#10;Description automatically generated">
            <a:extLst>
              <a:ext uri="{FF2B5EF4-FFF2-40B4-BE49-F238E27FC236}">
                <a16:creationId xmlns:a16="http://schemas.microsoft.com/office/drawing/2014/main" id="{E18407C8-3B80-5D67-EFA6-E534E98256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Ugram Indigenous Assault Rifle Clears Army Trials">
            <a:extLst>
              <a:ext uri="{FF2B5EF4-FFF2-40B4-BE49-F238E27FC236}">
                <a16:creationId xmlns:a16="http://schemas.microsoft.com/office/drawing/2014/main" id="{CBB9425D-18A4-410E-C1BD-B2936F0FC19A}"/>
              </a:ext>
            </a:extLst>
          </p:cNvPr>
          <p:cNvPicPr>
            <a:picLocks noChangeAspect="1"/>
          </p:cNvPicPr>
          <p:nvPr/>
        </p:nvPicPr>
        <p:blipFill>
          <a:blip r:embed="rId3"/>
          <a:stretch>
            <a:fillRect/>
          </a:stretch>
        </p:blipFill>
        <p:spPr>
          <a:xfrm>
            <a:off x="547052" y="4049395"/>
            <a:ext cx="4329748" cy="2345884"/>
          </a:xfrm>
          <a:prstGeom prst="rect">
            <a:avLst/>
          </a:prstGeom>
        </p:spPr>
      </p:pic>
    </p:spTree>
    <p:extLst>
      <p:ext uri="{BB962C8B-B14F-4D97-AF65-F5344CB8AC3E}">
        <p14:creationId xmlns:p14="http://schemas.microsoft.com/office/powerpoint/2010/main" val="29967062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D8BBC-6490-9FB4-8470-2B35C8795F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F01F6F-201A-A6B5-05AD-7E5C673582D9}"/>
              </a:ext>
            </a:extLst>
          </p:cNvPr>
          <p:cNvSpPr>
            <a:spLocks noGrp="1"/>
          </p:cNvSpPr>
          <p:nvPr>
            <p:ph type="title"/>
          </p:nvPr>
        </p:nvSpPr>
        <p:spPr>
          <a:xfrm>
            <a:off x="323295" y="350150"/>
            <a:ext cx="11217676" cy="899529"/>
          </a:xfrm>
        </p:spPr>
        <p:txBody>
          <a:bodyPr>
            <a:noAutofit/>
          </a:bodyPr>
          <a:lstStyle/>
          <a:p>
            <a:r>
              <a:rPr lang="en-US" sz="3600" b="1" dirty="0">
                <a:latin typeface="+mn-lt"/>
              </a:rPr>
              <a:t>Ugram Indigenous Assault Rifle Clears Army Trials</a:t>
            </a:r>
          </a:p>
        </p:txBody>
      </p:sp>
      <p:sp>
        <p:nvSpPr>
          <p:cNvPr id="3" name="Content Placeholder 2">
            <a:extLst>
              <a:ext uri="{FF2B5EF4-FFF2-40B4-BE49-F238E27FC236}">
                <a16:creationId xmlns:a16="http://schemas.microsoft.com/office/drawing/2014/main" id="{12B0EE92-5C4D-D0D8-8BE7-1398DA2773B9}"/>
              </a:ext>
            </a:extLst>
          </p:cNvPr>
          <p:cNvSpPr>
            <a:spLocks noGrp="1"/>
          </p:cNvSpPr>
          <p:nvPr>
            <p:ph idx="1"/>
          </p:nvPr>
        </p:nvSpPr>
        <p:spPr>
          <a:xfrm>
            <a:off x="333455" y="1314831"/>
            <a:ext cx="11685203" cy="3446891"/>
          </a:xfrm>
        </p:spPr>
        <p:txBody>
          <a:bodyPr>
            <a:noAutofit/>
          </a:bodyPr>
          <a:lstStyle/>
          <a:p>
            <a:pPr marL="0" indent="0">
              <a:lnSpc>
                <a:spcPct val="150000"/>
              </a:lnSpc>
              <a:buNone/>
            </a:pPr>
            <a:r>
              <a:rPr lang="en-US" dirty="0"/>
              <a:t>The rifle is expected to be procured by Central Armed Police Forces in India. These include the Central Reserve Police Force, Indo-Tibetan Border Police, Sashastra Seema Bal, and National Security Guard.</a:t>
            </a:r>
          </a:p>
          <a:p>
            <a:pPr marL="0" indent="0">
              <a:lnSpc>
                <a:spcPct val="150000"/>
              </a:lnSpc>
              <a:buNone/>
            </a:pPr>
            <a:endParaRPr lang="en-US" dirty="0"/>
          </a:p>
        </p:txBody>
      </p:sp>
      <p:pic>
        <p:nvPicPr>
          <p:cNvPr id="4" name="Picture 3" descr="Logo&#10;&#10;Description automatically generated">
            <a:extLst>
              <a:ext uri="{FF2B5EF4-FFF2-40B4-BE49-F238E27FC236}">
                <a16:creationId xmlns:a16="http://schemas.microsoft.com/office/drawing/2014/main" id="{35ED164B-FFAF-6EE1-5D8D-4671815BF2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Ugram Indigenous Assault Rifle Clears Army Trials">
            <a:extLst>
              <a:ext uri="{FF2B5EF4-FFF2-40B4-BE49-F238E27FC236}">
                <a16:creationId xmlns:a16="http://schemas.microsoft.com/office/drawing/2014/main" id="{6D3D70EF-453D-4471-F865-8556A8F0CE92}"/>
              </a:ext>
            </a:extLst>
          </p:cNvPr>
          <p:cNvPicPr>
            <a:picLocks noChangeAspect="1"/>
          </p:cNvPicPr>
          <p:nvPr/>
        </p:nvPicPr>
        <p:blipFill>
          <a:blip r:embed="rId3"/>
          <a:stretch>
            <a:fillRect/>
          </a:stretch>
        </p:blipFill>
        <p:spPr>
          <a:xfrm>
            <a:off x="547052" y="4049395"/>
            <a:ext cx="4329748" cy="2345884"/>
          </a:xfrm>
          <a:prstGeom prst="rect">
            <a:avLst/>
          </a:prstGeom>
        </p:spPr>
      </p:pic>
    </p:spTree>
    <p:extLst>
      <p:ext uri="{BB962C8B-B14F-4D97-AF65-F5344CB8AC3E}">
        <p14:creationId xmlns:p14="http://schemas.microsoft.com/office/powerpoint/2010/main" val="29544835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18760-B1E1-3010-31F2-DB128B638D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43D142-B133-91A0-3AA9-296310091BC8}"/>
              </a:ext>
            </a:extLst>
          </p:cNvPr>
          <p:cNvSpPr>
            <a:spLocks noGrp="1"/>
          </p:cNvSpPr>
          <p:nvPr>
            <p:ph type="title"/>
          </p:nvPr>
        </p:nvSpPr>
        <p:spPr>
          <a:xfrm>
            <a:off x="323295" y="350150"/>
            <a:ext cx="11217676" cy="899529"/>
          </a:xfrm>
        </p:spPr>
        <p:txBody>
          <a:bodyPr>
            <a:noAutofit/>
          </a:bodyPr>
          <a:lstStyle/>
          <a:p>
            <a:r>
              <a:rPr lang="en-US" sz="3600" b="1" dirty="0">
                <a:latin typeface="+mn-lt"/>
              </a:rPr>
              <a:t>Ugram Indigenous Assault Rifle Clears Army Trials</a:t>
            </a:r>
          </a:p>
        </p:txBody>
      </p:sp>
      <p:sp>
        <p:nvSpPr>
          <p:cNvPr id="3" name="Content Placeholder 2">
            <a:extLst>
              <a:ext uri="{FF2B5EF4-FFF2-40B4-BE49-F238E27FC236}">
                <a16:creationId xmlns:a16="http://schemas.microsoft.com/office/drawing/2014/main" id="{48133FC7-A499-C8DB-2D3F-E2C20E18D376}"/>
              </a:ext>
            </a:extLst>
          </p:cNvPr>
          <p:cNvSpPr>
            <a:spLocks noGrp="1"/>
          </p:cNvSpPr>
          <p:nvPr>
            <p:ph idx="1"/>
          </p:nvPr>
        </p:nvSpPr>
        <p:spPr>
          <a:xfrm>
            <a:off x="333455" y="1314831"/>
            <a:ext cx="11685203" cy="3446891"/>
          </a:xfrm>
        </p:spPr>
        <p:txBody>
          <a:bodyPr>
            <a:noAutofit/>
          </a:bodyPr>
          <a:lstStyle/>
          <a:p>
            <a:pPr marL="0" indent="0">
              <a:lnSpc>
                <a:spcPct val="150000"/>
              </a:lnSpc>
              <a:buNone/>
            </a:pPr>
            <a:r>
              <a:rPr lang="en-US" dirty="0"/>
              <a:t>The General Staff Qualitative Requirement, or GSQR, is the technical and operational standard used by the Indian Army for equipment trials.</a:t>
            </a:r>
          </a:p>
          <a:p>
            <a:pPr marL="0" indent="0">
              <a:lnSpc>
                <a:spcPct val="150000"/>
              </a:lnSpc>
              <a:buNone/>
            </a:pPr>
            <a:r>
              <a:rPr lang="en-US" dirty="0"/>
              <a:t>The Ministry of Home Affairs oversees several Central Armed Police Forces, including the CRPF, ITBP, SSB, and NSG.</a:t>
            </a:r>
          </a:p>
        </p:txBody>
      </p:sp>
      <p:pic>
        <p:nvPicPr>
          <p:cNvPr id="4" name="Picture 3" descr="Logo&#10;&#10;Description automatically generated">
            <a:extLst>
              <a:ext uri="{FF2B5EF4-FFF2-40B4-BE49-F238E27FC236}">
                <a16:creationId xmlns:a16="http://schemas.microsoft.com/office/drawing/2014/main" id="{F4790EE8-DFFB-3F57-B69F-7B2B5ED6A5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7" name="Picture 6" descr="Ugram Indigenous Assault Rifle Clears Army Trials">
            <a:extLst>
              <a:ext uri="{FF2B5EF4-FFF2-40B4-BE49-F238E27FC236}">
                <a16:creationId xmlns:a16="http://schemas.microsoft.com/office/drawing/2014/main" id="{8B029C82-1011-1303-4865-8CE87D71C674}"/>
              </a:ext>
            </a:extLst>
          </p:cNvPr>
          <p:cNvPicPr>
            <a:picLocks noChangeAspect="1"/>
          </p:cNvPicPr>
          <p:nvPr/>
        </p:nvPicPr>
        <p:blipFill>
          <a:blip r:embed="rId3"/>
          <a:stretch>
            <a:fillRect/>
          </a:stretch>
        </p:blipFill>
        <p:spPr>
          <a:xfrm>
            <a:off x="547052" y="4049395"/>
            <a:ext cx="4329748" cy="2345884"/>
          </a:xfrm>
          <a:prstGeom prst="rect">
            <a:avLst/>
          </a:prstGeom>
        </p:spPr>
      </p:pic>
    </p:spTree>
    <p:extLst>
      <p:ext uri="{BB962C8B-B14F-4D97-AF65-F5344CB8AC3E}">
        <p14:creationId xmlns:p14="http://schemas.microsoft.com/office/powerpoint/2010/main" val="16068147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11525-BF21-B0FF-FCA8-16B8D53D88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4D8882-4B5F-5FBF-A583-37B83ACDADBC}"/>
              </a:ext>
            </a:extLst>
          </p:cNvPr>
          <p:cNvSpPr>
            <a:spLocks noGrp="1"/>
          </p:cNvSpPr>
          <p:nvPr>
            <p:ph type="title"/>
          </p:nvPr>
        </p:nvSpPr>
        <p:spPr>
          <a:xfrm>
            <a:off x="323295" y="350150"/>
            <a:ext cx="11217676" cy="899529"/>
          </a:xfrm>
        </p:spPr>
        <p:txBody>
          <a:bodyPr>
            <a:noAutofit/>
          </a:bodyPr>
          <a:lstStyle/>
          <a:p>
            <a:r>
              <a:rPr lang="en-US" sz="3600" b="1" dirty="0">
                <a:latin typeface="+mn-lt"/>
              </a:rPr>
              <a:t>Ugram Indigenous Assault Rifle Clears Army Trials</a:t>
            </a:r>
          </a:p>
        </p:txBody>
      </p:sp>
      <p:sp>
        <p:nvSpPr>
          <p:cNvPr id="3" name="Content Placeholder 2">
            <a:extLst>
              <a:ext uri="{FF2B5EF4-FFF2-40B4-BE49-F238E27FC236}">
                <a16:creationId xmlns:a16="http://schemas.microsoft.com/office/drawing/2014/main" id="{C24D304B-312B-61EC-DA34-737AE12FAA53}"/>
              </a:ext>
            </a:extLst>
          </p:cNvPr>
          <p:cNvSpPr>
            <a:spLocks noGrp="1"/>
          </p:cNvSpPr>
          <p:nvPr>
            <p:ph idx="1"/>
          </p:nvPr>
        </p:nvSpPr>
        <p:spPr>
          <a:xfrm>
            <a:off x="333455" y="1314831"/>
            <a:ext cx="11685203" cy="3446891"/>
          </a:xfrm>
        </p:spPr>
        <p:txBody>
          <a:bodyPr>
            <a:noAutofit/>
          </a:bodyPr>
          <a:lstStyle/>
          <a:p>
            <a:pPr marL="0" indent="0">
              <a:lnSpc>
                <a:spcPct val="150000"/>
              </a:lnSpc>
              <a:buNone/>
            </a:pPr>
            <a:r>
              <a:rPr lang="en-US" dirty="0"/>
              <a:t>The INSAS rifle is a 5.56mm service rifle that has been used by Indian security forces since the 1990s.</a:t>
            </a:r>
          </a:p>
          <a:p>
            <a:pPr marL="0" indent="0">
              <a:lnSpc>
                <a:spcPct val="150000"/>
              </a:lnSpc>
              <a:buNone/>
            </a:pPr>
            <a:r>
              <a:rPr lang="en-US" dirty="0"/>
              <a:t>Atmanirbhar Bharat is a Government of India initiative linked with domestic manufacturing and reduced import dependence.</a:t>
            </a:r>
          </a:p>
        </p:txBody>
      </p:sp>
      <p:pic>
        <p:nvPicPr>
          <p:cNvPr id="4" name="Picture 3" descr="Logo&#10;&#10;Description automatically generated">
            <a:extLst>
              <a:ext uri="{FF2B5EF4-FFF2-40B4-BE49-F238E27FC236}">
                <a16:creationId xmlns:a16="http://schemas.microsoft.com/office/drawing/2014/main" id="{2751A59D-7C0F-4934-2679-5D41F153C0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Ugram Indigenous Assault Rifle Clears Army Trials">
            <a:extLst>
              <a:ext uri="{FF2B5EF4-FFF2-40B4-BE49-F238E27FC236}">
                <a16:creationId xmlns:a16="http://schemas.microsoft.com/office/drawing/2014/main" id="{A0B053DF-457B-BC36-0658-9FE4CC52BABF}"/>
              </a:ext>
            </a:extLst>
          </p:cNvPr>
          <p:cNvPicPr>
            <a:picLocks noChangeAspect="1"/>
          </p:cNvPicPr>
          <p:nvPr/>
        </p:nvPicPr>
        <p:blipFill>
          <a:blip r:embed="rId3"/>
          <a:stretch>
            <a:fillRect/>
          </a:stretch>
        </p:blipFill>
        <p:spPr>
          <a:xfrm>
            <a:off x="547052" y="4049395"/>
            <a:ext cx="4329748" cy="2345884"/>
          </a:xfrm>
          <a:prstGeom prst="rect">
            <a:avLst/>
          </a:prstGeom>
        </p:spPr>
      </p:pic>
    </p:spTree>
    <p:extLst>
      <p:ext uri="{BB962C8B-B14F-4D97-AF65-F5344CB8AC3E}">
        <p14:creationId xmlns:p14="http://schemas.microsoft.com/office/powerpoint/2010/main" val="839250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007AC-D136-0C30-0466-A165101CA1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32A289-DBF7-D9CC-5590-D71DCE08CDAB}"/>
              </a:ext>
            </a:extLst>
          </p:cNvPr>
          <p:cNvSpPr>
            <a:spLocks noGrp="1"/>
          </p:cNvSpPr>
          <p:nvPr>
            <p:ph type="title"/>
          </p:nvPr>
        </p:nvSpPr>
        <p:spPr>
          <a:xfrm>
            <a:off x="323295" y="350151"/>
            <a:ext cx="11217676" cy="717950"/>
          </a:xfrm>
        </p:spPr>
        <p:txBody>
          <a:bodyPr>
            <a:noAutofit/>
          </a:bodyPr>
          <a:lstStyle/>
          <a:p>
            <a:r>
              <a:rPr lang="en-US" sz="4000" b="1" dirty="0">
                <a:latin typeface="+mn-lt"/>
              </a:rPr>
              <a:t>Major Defence Leadership Appointments</a:t>
            </a:r>
          </a:p>
        </p:txBody>
      </p:sp>
      <p:sp>
        <p:nvSpPr>
          <p:cNvPr id="3" name="Content Placeholder 2">
            <a:extLst>
              <a:ext uri="{FF2B5EF4-FFF2-40B4-BE49-F238E27FC236}">
                <a16:creationId xmlns:a16="http://schemas.microsoft.com/office/drawing/2014/main" id="{B3DB028A-1E5D-124F-9CE8-F651C4FDF218}"/>
              </a:ext>
            </a:extLst>
          </p:cNvPr>
          <p:cNvSpPr>
            <a:spLocks noGrp="1"/>
          </p:cNvSpPr>
          <p:nvPr>
            <p:ph idx="1"/>
          </p:nvPr>
        </p:nvSpPr>
        <p:spPr>
          <a:xfrm>
            <a:off x="323295" y="1162431"/>
            <a:ext cx="11685203" cy="3446891"/>
          </a:xfrm>
        </p:spPr>
        <p:txBody>
          <a:bodyPr>
            <a:noAutofit/>
          </a:bodyPr>
          <a:lstStyle/>
          <a:p>
            <a:pPr marL="0" indent="0">
              <a:lnSpc>
                <a:spcPct val="150000"/>
              </a:lnSpc>
              <a:buNone/>
            </a:pPr>
            <a:r>
              <a:rPr lang="en-US" b="1" dirty="0"/>
              <a:t>Lieutenant General Rajesh Pushkar, AVSM, VSM</a:t>
            </a:r>
            <a:r>
              <a:rPr lang="en-US" dirty="0"/>
              <a:t> assumed charge as the </a:t>
            </a:r>
            <a:r>
              <a:rPr lang="en-US" b="1" dirty="0"/>
              <a:t>General Officer Commanding-in-Chief (GOC-in-C), Southern Command</a:t>
            </a:r>
            <a:r>
              <a:rPr lang="en-US" dirty="0"/>
              <a:t> on </a:t>
            </a:r>
            <a:r>
              <a:rPr lang="en-US" b="1" dirty="0"/>
              <a:t>1 July 2026</a:t>
            </a:r>
            <a:r>
              <a:rPr lang="en-US" dirty="0"/>
              <a:t>, succeeding Lt Gen Sandeep Jain.</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020A6BE5-0980-E9A2-DE5A-84281538A3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a:extLst>
              <a:ext uri="{FF2B5EF4-FFF2-40B4-BE49-F238E27FC236}">
                <a16:creationId xmlns:a16="http://schemas.microsoft.com/office/drawing/2014/main" id="{0B7D0E01-F21E-7735-ED9A-E8E10DE2B9CE}"/>
              </a:ext>
            </a:extLst>
          </p:cNvPr>
          <p:cNvPicPr>
            <a:picLocks noChangeAspect="1"/>
          </p:cNvPicPr>
          <p:nvPr/>
        </p:nvPicPr>
        <p:blipFill>
          <a:blip r:embed="rId3"/>
          <a:stretch>
            <a:fillRect/>
          </a:stretch>
        </p:blipFill>
        <p:spPr>
          <a:xfrm>
            <a:off x="421589" y="3515360"/>
            <a:ext cx="4438661" cy="2952750"/>
          </a:xfrm>
          <a:prstGeom prst="rect">
            <a:avLst/>
          </a:prstGeom>
        </p:spPr>
      </p:pic>
    </p:spTree>
    <p:extLst>
      <p:ext uri="{BB962C8B-B14F-4D97-AF65-F5344CB8AC3E}">
        <p14:creationId xmlns:p14="http://schemas.microsoft.com/office/powerpoint/2010/main" val="27020302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5C395-4401-346A-9045-98D216F6A8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8B8EFE-6174-19A6-5430-0229CEE3F5DE}"/>
              </a:ext>
            </a:extLst>
          </p:cNvPr>
          <p:cNvSpPr>
            <a:spLocks noGrp="1"/>
          </p:cNvSpPr>
          <p:nvPr>
            <p:ph type="title"/>
          </p:nvPr>
        </p:nvSpPr>
        <p:spPr>
          <a:xfrm>
            <a:off x="323295" y="350150"/>
            <a:ext cx="11217676" cy="990969"/>
          </a:xfrm>
        </p:spPr>
        <p:txBody>
          <a:bodyPr>
            <a:noAutofit/>
          </a:bodyPr>
          <a:lstStyle/>
          <a:p>
            <a:r>
              <a:rPr lang="en-US" sz="4000" b="1" dirty="0">
                <a:latin typeface="+mn-lt"/>
              </a:rPr>
              <a:t>Bangladesh Replaces India And Hands Over Mongla Port Project To China</a:t>
            </a:r>
          </a:p>
        </p:txBody>
      </p:sp>
      <p:sp>
        <p:nvSpPr>
          <p:cNvPr id="3" name="Content Placeholder 2">
            <a:extLst>
              <a:ext uri="{FF2B5EF4-FFF2-40B4-BE49-F238E27FC236}">
                <a16:creationId xmlns:a16="http://schemas.microsoft.com/office/drawing/2014/main" id="{E1DD44B6-FB28-AB98-F7B9-0ACE602D5184}"/>
              </a:ext>
            </a:extLst>
          </p:cNvPr>
          <p:cNvSpPr>
            <a:spLocks noGrp="1"/>
          </p:cNvSpPr>
          <p:nvPr>
            <p:ph idx="1"/>
          </p:nvPr>
        </p:nvSpPr>
        <p:spPr>
          <a:xfrm>
            <a:off x="323295" y="1341119"/>
            <a:ext cx="11666541" cy="3222956"/>
          </a:xfrm>
        </p:spPr>
        <p:txBody>
          <a:bodyPr>
            <a:noAutofit/>
          </a:bodyPr>
          <a:lstStyle/>
          <a:p>
            <a:pPr marL="0" indent="0">
              <a:lnSpc>
                <a:spcPct val="150000"/>
              </a:lnSpc>
              <a:buNone/>
            </a:pPr>
            <a:r>
              <a:rPr lang="en-US" dirty="0"/>
              <a:t>Bangladesh’s decision to replace India with China in the Mongla Port project marks a major strategic setback for New Delhi, as the Bay of Bengal increasingly becomes a contested arena in the India‑China rivalry.</a:t>
            </a:r>
          </a:p>
        </p:txBody>
      </p:sp>
      <p:pic>
        <p:nvPicPr>
          <p:cNvPr id="5" name="Picture 4" descr="Logo&#10;&#10;Description automatically generated">
            <a:extLst>
              <a:ext uri="{FF2B5EF4-FFF2-40B4-BE49-F238E27FC236}">
                <a16:creationId xmlns:a16="http://schemas.microsoft.com/office/drawing/2014/main" id="{518C541B-994C-B8B4-77C9-29F6415528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7" name="Picture 6" descr="Bangladesh's recent signing of a key pact with China to develop an economic  zone near the strategic Mongla Port has raised concerns among Indian  security analysts who fear it could enable Beijing">
            <a:extLst>
              <a:ext uri="{FF2B5EF4-FFF2-40B4-BE49-F238E27FC236}">
                <a16:creationId xmlns:a16="http://schemas.microsoft.com/office/drawing/2014/main" id="{C6227B2D-D9E4-F388-98A7-81A2B8A98EA6}"/>
              </a:ext>
            </a:extLst>
          </p:cNvPr>
          <p:cNvPicPr>
            <a:picLocks noChangeAspect="1"/>
          </p:cNvPicPr>
          <p:nvPr/>
        </p:nvPicPr>
        <p:blipFill>
          <a:blip r:embed="rId3"/>
          <a:stretch>
            <a:fillRect/>
          </a:stretch>
        </p:blipFill>
        <p:spPr>
          <a:xfrm>
            <a:off x="447639" y="3584215"/>
            <a:ext cx="4713642" cy="2808647"/>
          </a:xfrm>
          <a:prstGeom prst="rect">
            <a:avLst/>
          </a:prstGeom>
        </p:spPr>
      </p:pic>
      <p:pic>
        <p:nvPicPr>
          <p:cNvPr id="8" name="Picture 7" descr="China get to develop Mongla port economic zone in site delisted for India">
            <a:extLst>
              <a:ext uri="{FF2B5EF4-FFF2-40B4-BE49-F238E27FC236}">
                <a16:creationId xmlns:a16="http://schemas.microsoft.com/office/drawing/2014/main" id="{C9A1B0D9-8DCA-0798-EDC7-7CDF8ED7E6A4}"/>
              </a:ext>
            </a:extLst>
          </p:cNvPr>
          <p:cNvPicPr>
            <a:picLocks noChangeAspect="1"/>
          </p:cNvPicPr>
          <p:nvPr/>
        </p:nvPicPr>
        <p:blipFill>
          <a:blip r:embed="rId4"/>
          <a:stretch>
            <a:fillRect/>
          </a:stretch>
        </p:blipFill>
        <p:spPr>
          <a:xfrm>
            <a:off x="5425440" y="3612430"/>
            <a:ext cx="4947920" cy="2772897"/>
          </a:xfrm>
          <a:prstGeom prst="rect">
            <a:avLst/>
          </a:prstGeom>
        </p:spPr>
      </p:pic>
    </p:spTree>
    <p:extLst>
      <p:ext uri="{BB962C8B-B14F-4D97-AF65-F5344CB8AC3E}">
        <p14:creationId xmlns:p14="http://schemas.microsoft.com/office/powerpoint/2010/main" val="22770225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E0C07-AF7F-B1E3-AAC6-4B72DD35F8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9F4C07-AC0F-9BEF-E28F-03F963AD3575}"/>
              </a:ext>
            </a:extLst>
          </p:cNvPr>
          <p:cNvSpPr>
            <a:spLocks noGrp="1"/>
          </p:cNvSpPr>
          <p:nvPr>
            <p:ph type="title"/>
          </p:nvPr>
        </p:nvSpPr>
        <p:spPr>
          <a:xfrm>
            <a:off x="323295" y="350150"/>
            <a:ext cx="11217676" cy="990969"/>
          </a:xfrm>
        </p:spPr>
        <p:txBody>
          <a:bodyPr>
            <a:noAutofit/>
          </a:bodyPr>
          <a:lstStyle/>
          <a:p>
            <a:r>
              <a:rPr lang="en-US" sz="4000" b="1" dirty="0">
                <a:latin typeface="+mn-lt"/>
              </a:rPr>
              <a:t>Bangladesh Replaces India And Hands Over Mongla Port Project To China</a:t>
            </a:r>
          </a:p>
        </p:txBody>
      </p:sp>
      <p:sp>
        <p:nvSpPr>
          <p:cNvPr id="3" name="Content Placeholder 2">
            <a:extLst>
              <a:ext uri="{FF2B5EF4-FFF2-40B4-BE49-F238E27FC236}">
                <a16:creationId xmlns:a16="http://schemas.microsoft.com/office/drawing/2014/main" id="{DD7FF183-AA75-58C1-41B4-A8804684B5DA}"/>
              </a:ext>
            </a:extLst>
          </p:cNvPr>
          <p:cNvSpPr>
            <a:spLocks noGrp="1"/>
          </p:cNvSpPr>
          <p:nvPr>
            <p:ph idx="1"/>
          </p:nvPr>
        </p:nvSpPr>
        <p:spPr>
          <a:xfrm>
            <a:off x="323295" y="1341119"/>
            <a:ext cx="11666541" cy="3222956"/>
          </a:xfrm>
        </p:spPr>
        <p:txBody>
          <a:bodyPr>
            <a:noAutofit/>
          </a:bodyPr>
          <a:lstStyle/>
          <a:p>
            <a:pPr marL="0" indent="0">
              <a:lnSpc>
                <a:spcPct val="150000"/>
              </a:lnSpc>
              <a:buNone/>
            </a:pPr>
            <a:r>
              <a:rPr lang="en-US" dirty="0"/>
              <a:t>Mongla’s proximity to India’s border and its role in regional trade corridors make it a critical node in South Asia’s maritime geopolitics.</a:t>
            </a:r>
          </a:p>
        </p:txBody>
      </p:sp>
      <p:pic>
        <p:nvPicPr>
          <p:cNvPr id="5" name="Picture 4" descr="Logo&#10;&#10;Description automatically generated">
            <a:extLst>
              <a:ext uri="{FF2B5EF4-FFF2-40B4-BE49-F238E27FC236}">
                <a16:creationId xmlns:a16="http://schemas.microsoft.com/office/drawing/2014/main" id="{899F66B5-5DEA-E91F-5F49-2B765FDE56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Bangladesh's recent signing of a key pact with China to develop an economic  zone near the strategic Mongla Port has raised concerns among Indian  security analysts who fear it could enable Beijing">
            <a:extLst>
              <a:ext uri="{FF2B5EF4-FFF2-40B4-BE49-F238E27FC236}">
                <a16:creationId xmlns:a16="http://schemas.microsoft.com/office/drawing/2014/main" id="{F3179F9F-3A03-4338-DF43-BF84B759FA51}"/>
              </a:ext>
            </a:extLst>
          </p:cNvPr>
          <p:cNvPicPr>
            <a:picLocks noChangeAspect="1"/>
          </p:cNvPicPr>
          <p:nvPr/>
        </p:nvPicPr>
        <p:blipFill>
          <a:blip r:embed="rId3"/>
          <a:stretch>
            <a:fillRect/>
          </a:stretch>
        </p:blipFill>
        <p:spPr>
          <a:xfrm>
            <a:off x="447639" y="3584215"/>
            <a:ext cx="4713642" cy="2808647"/>
          </a:xfrm>
          <a:prstGeom prst="rect">
            <a:avLst/>
          </a:prstGeom>
        </p:spPr>
      </p:pic>
      <p:pic>
        <p:nvPicPr>
          <p:cNvPr id="8" name="Picture 7" descr="China get to develop Mongla port economic zone in site delisted for India">
            <a:extLst>
              <a:ext uri="{FF2B5EF4-FFF2-40B4-BE49-F238E27FC236}">
                <a16:creationId xmlns:a16="http://schemas.microsoft.com/office/drawing/2014/main" id="{654F75FD-1391-8DFC-748F-1397CA7D0551}"/>
              </a:ext>
            </a:extLst>
          </p:cNvPr>
          <p:cNvPicPr>
            <a:picLocks noChangeAspect="1"/>
          </p:cNvPicPr>
          <p:nvPr/>
        </p:nvPicPr>
        <p:blipFill>
          <a:blip r:embed="rId4"/>
          <a:stretch>
            <a:fillRect/>
          </a:stretch>
        </p:blipFill>
        <p:spPr>
          <a:xfrm>
            <a:off x="5425440" y="3612430"/>
            <a:ext cx="4947920" cy="2772897"/>
          </a:xfrm>
          <a:prstGeom prst="rect">
            <a:avLst/>
          </a:prstGeom>
        </p:spPr>
      </p:pic>
    </p:spTree>
    <p:extLst>
      <p:ext uri="{BB962C8B-B14F-4D97-AF65-F5344CB8AC3E}">
        <p14:creationId xmlns:p14="http://schemas.microsoft.com/office/powerpoint/2010/main" val="86189454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77D4C-F9F7-AD4B-E3B0-AB90A71F12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361F6D-285B-BA05-D895-482B513729B4}"/>
              </a:ext>
            </a:extLst>
          </p:cNvPr>
          <p:cNvSpPr>
            <a:spLocks noGrp="1"/>
          </p:cNvSpPr>
          <p:nvPr>
            <p:ph type="title"/>
          </p:nvPr>
        </p:nvSpPr>
        <p:spPr>
          <a:xfrm>
            <a:off x="323295" y="350150"/>
            <a:ext cx="11217676" cy="990969"/>
          </a:xfrm>
        </p:spPr>
        <p:txBody>
          <a:bodyPr>
            <a:noAutofit/>
          </a:bodyPr>
          <a:lstStyle/>
          <a:p>
            <a:r>
              <a:rPr lang="en-US" sz="4000" b="1" dirty="0">
                <a:latin typeface="+mn-lt"/>
              </a:rPr>
              <a:t>Bangladesh Replaces India And Hands Over Mongla Port Project To China</a:t>
            </a:r>
          </a:p>
        </p:txBody>
      </p:sp>
      <p:sp>
        <p:nvSpPr>
          <p:cNvPr id="3" name="Content Placeholder 2">
            <a:extLst>
              <a:ext uri="{FF2B5EF4-FFF2-40B4-BE49-F238E27FC236}">
                <a16:creationId xmlns:a16="http://schemas.microsoft.com/office/drawing/2014/main" id="{11C62EBB-DE4D-B2F9-B30D-0D7AD63F64D5}"/>
              </a:ext>
            </a:extLst>
          </p:cNvPr>
          <p:cNvSpPr>
            <a:spLocks noGrp="1"/>
          </p:cNvSpPr>
          <p:nvPr>
            <p:ph idx="1"/>
          </p:nvPr>
        </p:nvSpPr>
        <p:spPr>
          <a:xfrm>
            <a:off x="323295" y="1341119"/>
            <a:ext cx="11666541" cy="3222956"/>
          </a:xfrm>
        </p:spPr>
        <p:txBody>
          <a:bodyPr>
            <a:noAutofit/>
          </a:bodyPr>
          <a:lstStyle/>
          <a:p>
            <a:pPr marL="0" indent="0">
              <a:lnSpc>
                <a:spcPct val="150000"/>
              </a:lnSpc>
              <a:buNone/>
            </a:pPr>
            <a:r>
              <a:rPr lang="en-US" dirty="0"/>
              <a:t>Bangladesh has formally signed an agreement with </a:t>
            </a:r>
            <a:r>
              <a:rPr lang="en-US" b="1" dirty="0"/>
              <a:t>China Civil Engineering Construction Corporation</a:t>
            </a:r>
            <a:r>
              <a:rPr lang="en-US" dirty="0"/>
              <a:t> to develop the </a:t>
            </a:r>
            <a:r>
              <a:rPr lang="en-US" b="1" dirty="0"/>
              <a:t>Mongla Port Economic Zone</a:t>
            </a:r>
            <a:r>
              <a:rPr lang="en-US" dirty="0"/>
              <a:t>. </a:t>
            </a:r>
          </a:p>
        </p:txBody>
      </p:sp>
      <p:pic>
        <p:nvPicPr>
          <p:cNvPr id="5" name="Picture 4" descr="Logo&#10;&#10;Description automatically generated">
            <a:extLst>
              <a:ext uri="{FF2B5EF4-FFF2-40B4-BE49-F238E27FC236}">
                <a16:creationId xmlns:a16="http://schemas.microsoft.com/office/drawing/2014/main" id="{2AAE62C4-B23F-BC6F-7EE1-FE18931FBF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descr="Bangladesh's recent signing of a key pact with China to develop an economic  zone near the strategic Mongla Port has raised concerns among Indian  security analysts who fear it could enable Beijing">
            <a:extLst>
              <a:ext uri="{FF2B5EF4-FFF2-40B4-BE49-F238E27FC236}">
                <a16:creationId xmlns:a16="http://schemas.microsoft.com/office/drawing/2014/main" id="{19744E6F-27B5-A235-33A6-67CB5FAB39AA}"/>
              </a:ext>
            </a:extLst>
          </p:cNvPr>
          <p:cNvPicPr>
            <a:picLocks noChangeAspect="1"/>
          </p:cNvPicPr>
          <p:nvPr/>
        </p:nvPicPr>
        <p:blipFill>
          <a:blip r:embed="rId3"/>
          <a:stretch>
            <a:fillRect/>
          </a:stretch>
        </p:blipFill>
        <p:spPr>
          <a:xfrm>
            <a:off x="493712" y="2952597"/>
            <a:ext cx="5514975" cy="3286125"/>
          </a:xfrm>
          <a:prstGeom prst="rect">
            <a:avLst/>
          </a:prstGeom>
        </p:spPr>
      </p:pic>
    </p:spTree>
    <p:extLst>
      <p:ext uri="{BB962C8B-B14F-4D97-AF65-F5344CB8AC3E}">
        <p14:creationId xmlns:p14="http://schemas.microsoft.com/office/powerpoint/2010/main" val="18174199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2B66F-2DDD-CA03-4022-AB1ED0F48D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606E52-4B0D-7351-468E-D9EB7C05F68C}"/>
              </a:ext>
            </a:extLst>
          </p:cNvPr>
          <p:cNvSpPr>
            <a:spLocks noGrp="1"/>
          </p:cNvSpPr>
          <p:nvPr>
            <p:ph type="title"/>
          </p:nvPr>
        </p:nvSpPr>
        <p:spPr>
          <a:xfrm>
            <a:off x="323295" y="350150"/>
            <a:ext cx="11217676" cy="990969"/>
          </a:xfrm>
        </p:spPr>
        <p:txBody>
          <a:bodyPr>
            <a:noAutofit/>
          </a:bodyPr>
          <a:lstStyle/>
          <a:p>
            <a:r>
              <a:rPr lang="en-US" sz="4000" b="1" dirty="0">
                <a:latin typeface="+mn-lt"/>
              </a:rPr>
              <a:t>Bangladesh Replaces India And Hands Over Mongla Port Project To China</a:t>
            </a:r>
          </a:p>
        </p:txBody>
      </p:sp>
      <p:sp>
        <p:nvSpPr>
          <p:cNvPr id="3" name="Content Placeholder 2">
            <a:extLst>
              <a:ext uri="{FF2B5EF4-FFF2-40B4-BE49-F238E27FC236}">
                <a16:creationId xmlns:a16="http://schemas.microsoft.com/office/drawing/2014/main" id="{C93D66FC-04BC-CC23-3835-C0D697EC77C1}"/>
              </a:ext>
            </a:extLst>
          </p:cNvPr>
          <p:cNvSpPr>
            <a:spLocks noGrp="1"/>
          </p:cNvSpPr>
          <p:nvPr>
            <p:ph idx="1"/>
          </p:nvPr>
        </p:nvSpPr>
        <p:spPr>
          <a:xfrm>
            <a:off x="323295" y="1341118"/>
            <a:ext cx="6991905" cy="5252721"/>
          </a:xfrm>
        </p:spPr>
        <p:txBody>
          <a:bodyPr>
            <a:noAutofit/>
          </a:bodyPr>
          <a:lstStyle/>
          <a:p>
            <a:pPr marL="0" indent="0">
              <a:lnSpc>
                <a:spcPct val="150000"/>
              </a:lnSpc>
              <a:buNone/>
            </a:pPr>
            <a:r>
              <a:rPr lang="en-US" dirty="0"/>
              <a:t>This project was originally reserved for India under a 2015 bilateral initiative, but delays and failure to begin construction led Dhaka to delist the Indian plan in 2025. China quickly stepped in, securing the deal during </a:t>
            </a:r>
            <a:r>
              <a:rPr lang="en-US" b="1" dirty="0"/>
              <a:t>PM Tarique Rahman’s first state visit to Beijing.</a:t>
            </a:r>
          </a:p>
        </p:txBody>
      </p:sp>
      <p:pic>
        <p:nvPicPr>
          <p:cNvPr id="5" name="Picture 4" descr="Logo&#10;&#10;Description automatically generated">
            <a:extLst>
              <a:ext uri="{FF2B5EF4-FFF2-40B4-BE49-F238E27FC236}">
                <a16:creationId xmlns:a16="http://schemas.microsoft.com/office/drawing/2014/main" id="{ADCBE21F-9858-A18A-B734-2F043AB8D8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descr="Mongla Port">
            <a:extLst>
              <a:ext uri="{FF2B5EF4-FFF2-40B4-BE49-F238E27FC236}">
                <a16:creationId xmlns:a16="http://schemas.microsoft.com/office/drawing/2014/main" id="{253F2F29-729E-9519-502B-0865723DBFD2}"/>
              </a:ext>
            </a:extLst>
          </p:cNvPr>
          <p:cNvPicPr>
            <a:picLocks noChangeAspect="1"/>
          </p:cNvPicPr>
          <p:nvPr/>
        </p:nvPicPr>
        <p:blipFill>
          <a:blip r:embed="rId3"/>
          <a:stretch>
            <a:fillRect/>
          </a:stretch>
        </p:blipFill>
        <p:spPr>
          <a:xfrm>
            <a:off x="7543904" y="1605280"/>
            <a:ext cx="4324801" cy="29832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600757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97C2A-CB90-4646-BCF5-A2D7576E1B64}"/>
              </a:ext>
            </a:extLst>
          </p:cNvPr>
          <p:cNvSpPr>
            <a:spLocks noGrp="1"/>
          </p:cNvSpPr>
          <p:nvPr>
            <p:ph type="title"/>
          </p:nvPr>
        </p:nvSpPr>
        <p:spPr>
          <a:xfrm>
            <a:off x="323295" y="350151"/>
            <a:ext cx="11217676" cy="717950"/>
          </a:xfrm>
        </p:spPr>
        <p:txBody>
          <a:bodyPr>
            <a:noAutofit/>
          </a:bodyPr>
          <a:lstStyle/>
          <a:p>
            <a:r>
              <a:rPr lang="en-US" sz="4000" b="1" dirty="0">
                <a:latin typeface="+mn-lt"/>
              </a:rPr>
              <a:t>INS Malvan: Indian Navy Inducts Submarine Hunter</a:t>
            </a:r>
          </a:p>
        </p:txBody>
      </p:sp>
      <p:sp>
        <p:nvSpPr>
          <p:cNvPr id="3" name="Content Placeholder 2">
            <a:extLst>
              <a:ext uri="{FF2B5EF4-FFF2-40B4-BE49-F238E27FC236}">
                <a16:creationId xmlns:a16="http://schemas.microsoft.com/office/drawing/2014/main" id="{F08C4A95-7D5F-41EE-B924-E1F32A65495D}"/>
              </a:ext>
            </a:extLst>
          </p:cNvPr>
          <p:cNvSpPr>
            <a:spLocks noGrp="1"/>
          </p:cNvSpPr>
          <p:nvPr>
            <p:ph idx="1"/>
          </p:nvPr>
        </p:nvSpPr>
        <p:spPr>
          <a:xfrm>
            <a:off x="323295" y="1162432"/>
            <a:ext cx="11666541" cy="3222956"/>
          </a:xfrm>
        </p:spPr>
        <p:txBody>
          <a:bodyPr>
            <a:noAutofit/>
          </a:bodyPr>
          <a:lstStyle/>
          <a:p>
            <a:pPr marL="0" indent="0">
              <a:lnSpc>
                <a:spcPct val="150000"/>
              </a:lnSpc>
              <a:buNone/>
            </a:pPr>
            <a:r>
              <a:rPr lang="en-US" i="0" dirty="0">
                <a:effectLst/>
              </a:rPr>
              <a:t>The Indian Navy has further strengthened its maritime security capabilities with the induction of INS Malvan, the second Mahe-class Anti-Submarine Warfare Shallow Water Craft (ASW-SWC). </a:t>
            </a:r>
          </a:p>
        </p:txBody>
      </p:sp>
      <p:pic>
        <p:nvPicPr>
          <p:cNvPr id="5" name="Picture 4" descr="Logo&#10;&#10;Description automatically generated">
            <a:extLst>
              <a:ext uri="{FF2B5EF4-FFF2-40B4-BE49-F238E27FC236}">
                <a16:creationId xmlns:a16="http://schemas.microsoft.com/office/drawing/2014/main" id="{7738F7A4-8B09-548B-5C19-5741D60566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INS Malvan">
            <a:extLst>
              <a:ext uri="{FF2B5EF4-FFF2-40B4-BE49-F238E27FC236}">
                <a16:creationId xmlns:a16="http://schemas.microsoft.com/office/drawing/2014/main" id="{FEF43BF7-4955-5A72-46B3-0CADF5A529E0}"/>
              </a:ext>
            </a:extLst>
          </p:cNvPr>
          <p:cNvPicPr>
            <a:picLocks noChangeAspect="1"/>
          </p:cNvPicPr>
          <p:nvPr/>
        </p:nvPicPr>
        <p:blipFill>
          <a:blip r:embed="rId3"/>
          <a:stretch>
            <a:fillRect/>
          </a:stretch>
        </p:blipFill>
        <p:spPr>
          <a:xfrm>
            <a:off x="450215" y="3881815"/>
            <a:ext cx="3512185" cy="2626034"/>
          </a:xfrm>
          <a:prstGeom prst="rect">
            <a:avLst/>
          </a:prstGeom>
        </p:spPr>
      </p:pic>
      <p:pic>
        <p:nvPicPr>
          <p:cNvPr id="8" name="Picture 7" descr="INS Malvan">
            <a:extLst>
              <a:ext uri="{FF2B5EF4-FFF2-40B4-BE49-F238E27FC236}">
                <a16:creationId xmlns:a16="http://schemas.microsoft.com/office/drawing/2014/main" id="{9F60FC76-49F9-3CAC-5C21-9C5DCBC45DE8}"/>
              </a:ext>
            </a:extLst>
          </p:cNvPr>
          <p:cNvPicPr>
            <a:picLocks noChangeAspect="1"/>
          </p:cNvPicPr>
          <p:nvPr/>
        </p:nvPicPr>
        <p:blipFill>
          <a:blip r:embed="rId3"/>
          <a:stretch>
            <a:fillRect/>
          </a:stretch>
        </p:blipFill>
        <p:spPr>
          <a:xfrm>
            <a:off x="4176040" y="3881815"/>
            <a:ext cx="3512185" cy="2626034"/>
          </a:xfrm>
          <a:prstGeom prst="rect">
            <a:avLst/>
          </a:prstGeom>
        </p:spPr>
      </p:pic>
    </p:spTree>
    <p:extLst>
      <p:ext uri="{BB962C8B-B14F-4D97-AF65-F5344CB8AC3E}">
        <p14:creationId xmlns:p14="http://schemas.microsoft.com/office/powerpoint/2010/main" val="23852931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371B1-CFBE-6207-72A7-358A89AE76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00716A-FF3D-06CB-C2FB-0C11D01AE9D6}"/>
              </a:ext>
            </a:extLst>
          </p:cNvPr>
          <p:cNvSpPr>
            <a:spLocks noGrp="1"/>
          </p:cNvSpPr>
          <p:nvPr>
            <p:ph type="title"/>
          </p:nvPr>
        </p:nvSpPr>
        <p:spPr>
          <a:xfrm>
            <a:off x="323295" y="350151"/>
            <a:ext cx="11217676" cy="717950"/>
          </a:xfrm>
        </p:spPr>
        <p:txBody>
          <a:bodyPr>
            <a:noAutofit/>
          </a:bodyPr>
          <a:lstStyle/>
          <a:p>
            <a:r>
              <a:rPr lang="en-US" sz="4000" b="1" dirty="0">
                <a:latin typeface="+mn-lt"/>
              </a:rPr>
              <a:t>INS Malvan: Indian Navy Inducts Submarine Hunter</a:t>
            </a:r>
          </a:p>
        </p:txBody>
      </p:sp>
      <p:sp>
        <p:nvSpPr>
          <p:cNvPr id="3" name="Content Placeholder 2">
            <a:extLst>
              <a:ext uri="{FF2B5EF4-FFF2-40B4-BE49-F238E27FC236}">
                <a16:creationId xmlns:a16="http://schemas.microsoft.com/office/drawing/2014/main" id="{12D0495C-D308-41B0-F79B-A24ABBCE6820}"/>
              </a:ext>
            </a:extLst>
          </p:cNvPr>
          <p:cNvSpPr>
            <a:spLocks noGrp="1"/>
          </p:cNvSpPr>
          <p:nvPr>
            <p:ph idx="1"/>
          </p:nvPr>
        </p:nvSpPr>
        <p:spPr>
          <a:xfrm>
            <a:off x="323295" y="1162432"/>
            <a:ext cx="11666541" cy="3222956"/>
          </a:xfrm>
        </p:spPr>
        <p:txBody>
          <a:bodyPr>
            <a:noAutofit/>
          </a:bodyPr>
          <a:lstStyle/>
          <a:p>
            <a:pPr marL="0" indent="0">
              <a:lnSpc>
                <a:spcPct val="150000"/>
              </a:lnSpc>
              <a:buNone/>
            </a:pPr>
            <a:r>
              <a:rPr lang="en-US" dirty="0"/>
              <a:t>Commissioned on 22 July 2026, the warship has been designed specifically to detect, track, and counter enemy submarines operating in India's coastal waters.</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4AB495F8-8190-7D02-231A-C223945FB1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INS Malvan">
            <a:extLst>
              <a:ext uri="{FF2B5EF4-FFF2-40B4-BE49-F238E27FC236}">
                <a16:creationId xmlns:a16="http://schemas.microsoft.com/office/drawing/2014/main" id="{365C7924-22E9-044D-A6DD-5805C2C0B7FB}"/>
              </a:ext>
            </a:extLst>
          </p:cNvPr>
          <p:cNvPicPr>
            <a:picLocks noChangeAspect="1"/>
          </p:cNvPicPr>
          <p:nvPr/>
        </p:nvPicPr>
        <p:blipFill>
          <a:blip r:embed="rId3"/>
          <a:stretch>
            <a:fillRect/>
          </a:stretch>
        </p:blipFill>
        <p:spPr>
          <a:xfrm>
            <a:off x="450215" y="3881815"/>
            <a:ext cx="3512185" cy="2626034"/>
          </a:xfrm>
          <a:prstGeom prst="rect">
            <a:avLst/>
          </a:prstGeom>
        </p:spPr>
      </p:pic>
      <p:pic>
        <p:nvPicPr>
          <p:cNvPr id="8" name="Picture 7" descr="INS Malvan">
            <a:extLst>
              <a:ext uri="{FF2B5EF4-FFF2-40B4-BE49-F238E27FC236}">
                <a16:creationId xmlns:a16="http://schemas.microsoft.com/office/drawing/2014/main" id="{6242CA65-C774-4364-ACB4-DA7721F62B95}"/>
              </a:ext>
            </a:extLst>
          </p:cNvPr>
          <p:cNvPicPr>
            <a:picLocks noChangeAspect="1"/>
          </p:cNvPicPr>
          <p:nvPr/>
        </p:nvPicPr>
        <p:blipFill>
          <a:blip r:embed="rId3"/>
          <a:stretch>
            <a:fillRect/>
          </a:stretch>
        </p:blipFill>
        <p:spPr>
          <a:xfrm>
            <a:off x="4176040" y="3881815"/>
            <a:ext cx="3512185" cy="2626034"/>
          </a:xfrm>
          <a:prstGeom prst="rect">
            <a:avLst/>
          </a:prstGeom>
        </p:spPr>
      </p:pic>
    </p:spTree>
    <p:extLst>
      <p:ext uri="{BB962C8B-B14F-4D97-AF65-F5344CB8AC3E}">
        <p14:creationId xmlns:p14="http://schemas.microsoft.com/office/powerpoint/2010/main" val="27561162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8E971-751F-3575-D3D4-D9BFE1E241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826123-F258-15BA-5B98-B65EDF5BC97E}"/>
              </a:ext>
            </a:extLst>
          </p:cNvPr>
          <p:cNvSpPr>
            <a:spLocks noGrp="1"/>
          </p:cNvSpPr>
          <p:nvPr>
            <p:ph type="title"/>
          </p:nvPr>
        </p:nvSpPr>
        <p:spPr>
          <a:xfrm>
            <a:off x="323295" y="350151"/>
            <a:ext cx="11217676" cy="717950"/>
          </a:xfrm>
        </p:spPr>
        <p:txBody>
          <a:bodyPr>
            <a:noAutofit/>
          </a:bodyPr>
          <a:lstStyle/>
          <a:p>
            <a:r>
              <a:rPr lang="en-US" sz="4000" b="1" dirty="0">
                <a:latin typeface="+mn-lt"/>
              </a:rPr>
              <a:t>INS Malvan: Indian Navy Inducts Submarine Hunter</a:t>
            </a:r>
          </a:p>
        </p:txBody>
      </p:sp>
      <p:sp>
        <p:nvSpPr>
          <p:cNvPr id="3" name="Content Placeholder 2">
            <a:extLst>
              <a:ext uri="{FF2B5EF4-FFF2-40B4-BE49-F238E27FC236}">
                <a16:creationId xmlns:a16="http://schemas.microsoft.com/office/drawing/2014/main" id="{D2C9EC0A-5EF8-52B8-29D3-D8C2398B82D9}"/>
              </a:ext>
            </a:extLst>
          </p:cNvPr>
          <p:cNvSpPr>
            <a:spLocks noGrp="1"/>
          </p:cNvSpPr>
          <p:nvPr>
            <p:ph idx="1"/>
          </p:nvPr>
        </p:nvSpPr>
        <p:spPr>
          <a:xfrm>
            <a:off x="323295" y="1162432"/>
            <a:ext cx="11666541" cy="3222956"/>
          </a:xfrm>
        </p:spPr>
        <p:txBody>
          <a:bodyPr>
            <a:noAutofit/>
          </a:bodyPr>
          <a:lstStyle/>
          <a:p>
            <a:pPr marL="0" indent="0">
              <a:lnSpc>
                <a:spcPct val="150000"/>
              </a:lnSpc>
              <a:buNone/>
            </a:pPr>
            <a:r>
              <a:rPr lang="en-US" dirty="0"/>
              <a:t>The induction of INS Malvan comes at a time when underwater activity in the Indian Ocean Region (IOR) is increasing, making anti-submarine warfare one of the Indian Navy's highest operational priorities. </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DF1E7A45-D0CE-9C07-3CCF-8732F2AB6C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INS Malvan">
            <a:extLst>
              <a:ext uri="{FF2B5EF4-FFF2-40B4-BE49-F238E27FC236}">
                <a16:creationId xmlns:a16="http://schemas.microsoft.com/office/drawing/2014/main" id="{674F3C4E-E2D6-DC71-31B5-89F1C98052DD}"/>
              </a:ext>
            </a:extLst>
          </p:cNvPr>
          <p:cNvPicPr>
            <a:picLocks noChangeAspect="1"/>
          </p:cNvPicPr>
          <p:nvPr/>
        </p:nvPicPr>
        <p:blipFill>
          <a:blip r:embed="rId3"/>
          <a:stretch>
            <a:fillRect/>
          </a:stretch>
        </p:blipFill>
        <p:spPr>
          <a:xfrm>
            <a:off x="450215" y="3881815"/>
            <a:ext cx="3512185" cy="2626034"/>
          </a:xfrm>
          <a:prstGeom prst="rect">
            <a:avLst/>
          </a:prstGeom>
        </p:spPr>
      </p:pic>
      <p:pic>
        <p:nvPicPr>
          <p:cNvPr id="8" name="Picture 7" descr="INS Malvan">
            <a:extLst>
              <a:ext uri="{FF2B5EF4-FFF2-40B4-BE49-F238E27FC236}">
                <a16:creationId xmlns:a16="http://schemas.microsoft.com/office/drawing/2014/main" id="{DD558CA4-D3D1-2FDD-43BD-FF826442806C}"/>
              </a:ext>
            </a:extLst>
          </p:cNvPr>
          <p:cNvPicPr>
            <a:picLocks noChangeAspect="1"/>
          </p:cNvPicPr>
          <p:nvPr/>
        </p:nvPicPr>
        <p:blipFill>
          <a:blip r:embed="rId3"/>
          <a:stretch>
            <a:fillRect/>
          </a:stretch>
        </p:blipFill>
        <p:spPr>
          <a:xfrm>
            <a:off x="4176040" y="3881815"/>
            <a:ext cx="3512185" cy="2626034"/>
          </a:xfrm>
          <a:prstGeom prst="rect">
            <a:avLst/>
          </a:prstGeom>
        </p:spPr>
      </p:pic>
    </p:spTree>
    <p:extLst>
      <p:ext uri="{BB962C8B-B14F-4D97-AF65-F5344CB8AC3E}">
        <p14:creationId xmlns:p14="http://schemas.microsoft.com/office/powerpoint/2010/main" val="8043525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FEAB0-A30E-2BE0-4017-7ADB5ACEA3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53B887-3832-EB83-B8F5-025215DDD9B2}"/>
              </a:ext>
            </a:extLst>
          </p:cNvPr>
          <p:cNvSpPr>
            <a:spLocks noGrp="1"/>
          </p:cNvSpPr>
          <p:nvPr>
            <p:ph type="title"/>
          </p:nvPr>
        </p:nvSpPr>
        <p:spPr>
          <a:xfrm>
            <a:off x="323295" y="350151"/>
            <a:ext cx="11217676" cy="717950"/>
          </a:xfrm>
        </p:spPr>
        <p:txBody>
          <a:bodyPr>
            <a:noAutofit/>
          </a:bodyPr>
          <a:lstStyle/>
          <a:p>
            <a:r>
              <a:rPr lang="en-US" sz="4000" b="1" dirty="0">
                <a:latin typeface="+mn-lt"/>
              </a:rPr>
              <a:t>INS Malvan: Indian Navy Inducts Submarine Hunter</a:t>
            </a:r>
          </a:p>
        </p:txBody>
      </p:sp>
      <p:sp>
        <p:nvSpPr>
          <p:cNvPr id="3" name="Content Placeholder 2">
            <a:extLst>
              <a:ext uri="{FF2B5EF4-FFF2-40B4-BE49-F238E27FC236}">
                <a16:creationId xmlns:a16="http://schemas.microsoft.com/office/drawing/2014/main" id="{24875625-D84B-6AC5-8CFE-E91DFE531129}"/>
              </a:ext>
            </a:extLst>
          </p:cNvPr>
          <p:cNvSpPr>
            <a:spLocks noGrp="1"/>
          </p:cNvSpPr>
          <p:nvPr>
            <p:ph idx="1"/>
          </p:nvPr>
        </p:nvSpPr>
        <p:spPr>
          <a:xfrm>
            <a:off x="323295" y="1162432"/>
            <a:ext cx="11666541" cy="3222956"/>
          </a:xfrm>
        </p:spPr>
        <p:txBody>
          <a:bodyPr>
            <a:noAutofit/>
          </a:bodyPr>
          <a:lstStyle/>
          <a:p>
            <a:pPr marL="0" indent="0">
              <a:lnSpc>
                <a:spcPct val="150000"/>
              </a:lnSpc>
              <a:buNone/>
            </a:pPr>
            <a:r>
              <a:rPr lang="en-US" dirty="0"/>
              <a:t>The vessel also reflects India's growing emphasis on Aatmanirbhar Bharat through indigenous warship design and construction.</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E2CF202D-5133-2AA1-CCF7-CF2329F2E9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INS Malvan">
            <a:extLst>
              <a:ext uri="{FF2B5EF4-FFF2-40B4-BE49-F238E27FC236}">
                <a16:creationId xmlns:a16="http://schemas.microsoft.com/office/drawing/2014/main" id="{9AA806B6-97CF-38A7-BC9A-D3CD69C268AC}"/>
              </a:ext>
            </a:extLst>
          </p:cNvPr>
          <p:cNvPicPr>
            <a:picLocks noChangeAspect="1"/>
          </p:cNvPicPr>
          <p:nvPr/>
        </p:nvPicPr>
        <p:blipFill>
          <a:blip r:embed="rId3"/>
          <a:stretch>
            <a:fillRect/>
          </a:stretch>
        </p:blipFill>
        <p:spPr>
          <a:xfrm>
            <a:off x="450215" y="3881815"/>
            <a:ext cx="3512185" cy="2626034"/>
          </a:xfrm>
          <a:prstGeom prst="rect">
            <a:avLst/>
          </a:prstGeom>
        </p:spPr>
      </p:pic>
      <p:pic>
        <p:nvPicPr>
          <p:cNvPr id="8" name="Picture 7" descr="INS Malvan">
            <a:extLst>
              <a:ext uri="{FF2B5EF4-FFF2-40B4-BE49-F238E27FC236}">
                <a16:creationId xmlns:a16="http://schemas.microsoft.com/office/drawing/2014/main" id="{01A3C8E2-DD4D-20C0-6752-41C9F236EC58}"/>
              </a:ext>
            </a:extLst>
          </p:cNvPr>
          <p:cNvPicPr>
            <a:picLocks noChangeAspect="1"/>
          </p:cNvPicPr>
          <p:nvPr/>
        </p:nvPicPr>
        <p:blipFill>
          <a:blip r:embed="rId3"/>
          <a:stretch>
            <a:fillRect/>
          </a:stretch>
        </p:blipFill>
        <p:spPr>
          <a:xfrm>
            <a:off x="4176040" y="3881815"/>
            <a:ext cx="3512185" cy="2626034"/>
          </a:xfrm>
          <a:prstGeom prst="rect">
            <a:avLst/>
          </a:prstGeom>
        </p:spPr>
      </p:pic>
    </p:spTree>
    <p:extLst>
      <p:ext uri="{BB962C8B-B14F-4D97-AF65-F5344CB8AC3E}">
        <p14:creationId xmlns:p14="http://schemas.microsoft.com/office/powerpoint/2010/main" val="34487524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B0AA6-C9CD-733E-4469-92F9CB1E29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91DCA9-52C0-4091-DFA7-3BBA5163CAC8}"/>
              </a:ext>
            </a:extLst>
          </p:cNvPr>
          <p:cNvSpPr>
            <a:spLocks noGrp="1"/>
          </p:cNvSpPr>
          <p:nvPr>
            <p:ph type="title"/>
          </p:nvPr>
        </p:nvSpPr>
        <p:spPr>
          <a:xfrm>
            <a:off x="323295" y="350151"/>
            <a:ext cx="11217676" cy="717950"/>
          </a:xfrm>
        </p:spPr>
        <p:txBody>
          <a:bodyPr>
            <a:noAutofit/>
          </a:bodyPr>
          <a:lstStyle/>
          <a:p>
            <a:r>
              <a:rPr lang="en-US" sz="4000" b="1" dirty="0">
                <a:latin typeface="+mn-lt"/>
              </a:rPr>
              <a:t>INS Malvan: Indian Navy Inducts Submarine Hunter</a:t>
            </a:r>
          </a:p>
        </p:txBody>
      </p:sp>
      <p:sp>
        <p:nvSpPr>
          <p:cNvPr id="3" name="Content Placeholder 2">
            <a:extLst>
              <a:ext uri="{FF2B5EF4-FFF2-40B4-BE49-F238E27FC236}">
                <a16:creationId xmlns:a16="http://schemas.microsoft.com/office/drawing/2014/main" id="{300EABB6-2550-B53D-B0C7-F2FB184EE8F3}"/>
              </a:ext>
            </a:extLst>
          </p:cNvPr>
          <p:cNvSpPr>
            <a:spLocks noGrp="1"/>
          </p:cNvSpPr>
          <p:nvPr>
            <p:ph idx="1"/>
          </p:nvPr>
        </p:nvSpPr>
        <p:spPr>
          <a:xfrm>
            <a:off x="323295" y="1162432"/>
            <a:ext cx="11666541" cy="3222956"/>
          </a:xfrm>
        </p:spPr>
        <p:txBody>
          <a:bodyPr>
            <a:noAutofit/>
          </a:bodyPr>
          <a:lstStyle/>
          <a:p>
            <a:pPr marL="0" indent="0">
              <a:lnSpc>
                <a:spcPct val="150000"/>
              </a:lnSpc>
              <a:buNone/>
            </a:pPr>
            <a:r>
              <a:rPr lang="en-US" dirty="0"/>
              <a:t>To enhance coastal defence, the Indian Navy launched the Anti-Submarine Warfare Shallow Water Craft (ASW-SWC) Programme, under which 16 indigenous vessels are being built. </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9FF8E74C-2D3B-C660-80AC-B9EBC55AE1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INS Malvan">
            <a:extLst>
              <a:ext uri="{FF2B5EF4-FFF2-40B4-BE49-F238E27FC236}">
                <a16:creationId xmlns:a16="http://schemas.microsoft.com/office/drawing/2014/main" id="{E32BD267-344C-C7C1-3CA7-E76021A745C0}"/>
              </a:ext>
            </a:extLst>
          </p:cNvPr>
          <p:cNvPicPr>
            <a:picLocks noChangeAspect="1"/>
          </p:cNvPicPr>
          <p:nvPr/>
        </p:nvPicPr>
        <p:blipFill>
          <a:blip r:embed="rId3"/>
          <a:stretch>
            <a:fillRect/>
          </a:stretch>
        </p:blipFill>
        <p:spPr>
          <a:xfrm>
            <a:off x="450215" y="3881815"/>
            <a:ext cx="3512185" cy="2626034"/>
          </a:xfrm>
          <a:prstGeom prst="rect">
            <a:avLst/>
          </a:prstGeom>
        </p:spPr>
      </p:pic>
      <p:pic>
        <p:nvPicPr>
          <p:cNvPr id="8" name="Picture 7" descr="INS Malvan">
            <a:extLst>
              <a:ext uri="{FF2B5EF4-FFF2-40B4-BE49-F238E27FC236}">
                <a16:creationId xmlns:a16="http://schemas.microsoft.com/office/drawing/2014/main" id="{D3E7CA4B-19E9-C74E-8EFE-AB9E978E4D01}"/>
              </a:ext>
            </a:extLst>
          </p:cNvPr>
          <p:cNvPicPr>
            <a:picLocks noChangeAspect="1"/>
          </p:cNvPicPr>
          <p:nvPr/>
        </p:nvPicPr>
        <p:blipFill>
          <a:blip r:embed="rId3"/>
          <a:stretch>
            <a:fillRect/>
          </a:stretch>
        </p:blipFill>
        <p:spPr>
          <a:xfrm>
            <a:off x="4176040" y="3881815"/>
            <a:ext cx="3512185" cy="2626034"/>
          </a:xfrm>
          <a:prstGeom prst="rect">
            <a:avLst/>
          </a:prstGeom>
        </p:spPr>
      </p:pic>
    </p:spTree>
    <p:extLst>
      <p:ext uri="{BB962C8B-B14F-4D97-AF65-F5344CB8AC3E}">
        <p14:creationId xmlns:p14="http://schemas.microsoft.com/office/powerpoint/2010/main" val="118113122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423EB-3A72-D35F-28A3-E3F5172463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9A4A1C-E52F-262B-A041-B48E156FCF2E}"/>
              </a:ext>
            </a:extLst>
          </p:cNvPr>
          <p:cNvSpPr>
            <a:spLocks noGrp="1"/>
          </p:cNvSpPr>
          <p:nvPr>
            <p:ph type="title"/>
          </p:nvPr>
        </p:nvSpPr>
        <p:spPr>
          <a:xfrm>
            <a:off x="323295" y="350151"/>
            <a:ext cx="11217676" cy="717950"/>
          </a:xfrm>
        </p:spPr>
        <p:txBody>
          <a:bodyPr>
            <a:noAutofit/>
          </a:bodyPr>
          <a:lstStyle/>
          <a:p>
            <a:r>
              <a:rPr lang="en-US" sz="4000" b="1" dirty="0">
                <a:latin typeface="+mn-lt"/>
              </a:rPr>
              <a:t>INS Malvan: Indian Navy Inducts Submarine Hunter</a:t>
            </a:r>
          </a:p>
        </p:txBody>
      </p:sp>
      <p:sp>
        <p:nvSpPr>
          <p:cNvPr id="3" name="Content Placeholder 2">
            <a:extLst>
              <a:ext uri="{FF2B5EF4-FFF2-40B4-BE49-F238E27FC236}">
                <a16:creationId xmlns:a16="http://schemas.microsoft.com/office/drawing/2014/main" id="{0809B2DC-47A5-055F-45C2-984CE113928A}"/>
              </a:ext>
            </a:extLst>
          </p:cNvPr>
          <p:cNvSpPr>
            <a:spLocks noGrp="1"/>
          </p:cNvSpPr>
          <p:nvPr>
            <p:ph idx="1"/>
          </p:nvPr>
        </p:nvSpPr>
        <p:spPr>
          <a:xfrm>
            <a:off x="323295" y="1162432"/>
            <a:ext cx="11666541" cy="3222956"/>
          </a:xfrm>
        </p:spPr>
        <p:txBody>
          <a:bodyPr>
            <a:noAutofit/>
          </a:bodyPr>
          <a:lstStyle/>
          <a:p>
            <a:pPr marL="0" indent="0">
              <a:lnSpc>
                <a:spcPct val="150000"/>
              </a:lnSpc>
              <a:buNone/>
            </a:pPr>
            <a:r>
              <a:rPr lang="en-US" dirty="0"/>
              <a:t>These ships are intended to operate alongside larger destroyers, frigates, maritime patrol aircraft, and submarines, creating a multi-layered anti-submarine defence network. INS Malvan is the second vessel of this new generation of submarine hunters.</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49FE9686-7C49-6545-9B54-FAF4DFFEBD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descr="INS Malvan">
            <a:extLst>
              <a:ext uri="{FF2B5EF4-FFF2-40B4-BE49-F238E27FC236}">
                <a16:creationId xmlns:a16="http://schemas.microsoft.com/office/drawing/2014/main" id="{026510C2-1492-5852-00A3-93776BB37F45}"/>
              </a:ext>
            </a:extLst>
          </p:cNvPr>
          <p:cNvPicPr>
            <a:picLocks noChangeAspect="1"/>
          </p:cNvPicPr>
          <p:nvPr/>
        </p:nvPicPr>
        <p:blipFill>
          <a:blip r:embed="rId3"/>
          <a:stretch>
            <a:fillRect/>
          </a:stretch>
        </p:blipFill>
        <p:spPr>
          <a:xfrm>
            <a:off x="450215" y="3881815"/>
            <a:ext cx="3512185" cy="2626034"/>
          </a:xfrm>
          <a:prstGeom prst="rect">
            <a:avLst/>
          </a:prstGeom>
        </p:spPr>
      </p:pic>
      <p:pic>
        <p:nvPicPr>
          <p:cNvPr id="7" name="Picture 6" descr="INS Malvan">
            <a:extLst>
              <a:ext uri="{FF2B5EF4-FFF2-40B4-BE49-F238E27FC236}">
                <a16:creationId xmlns:a16="http://schemas.microsoft.com/office/drawing/2014/main" id="{DA8F99F7-B573-2B55-9D46-4846F3519D69}"/>
              </a:ext>
            </a:extLst>
          </p:cNvPr>
          <p:cNvPicPr>
            <a:picLocks noChangeAspect="1"/>
          </p:cNvPicPr>
          <p:nvPr/>
        </p:nvPicPr>
        <p:blipFill>
          <a:blip r:embed="rId3"/>
          <a:stretch>
            <a:fillRect/>
          </a:stretch>
        </p:blipFill>
        <p:spPr>
          <a:xfrm>
            <a:off x="4176040" y="3881815"/>
            <a:ext cx="3512185" cy="2626034"/>
          </a:xfrm>
          <a:prstGeom prst="rect">
            <a:avLst/>
          </a:prstGeom>
        </p:spPr>
      </p:pic>
    </p:spTree>
    <p:extLst>
      <p:ext uri="{BB962C8B-B14F-4D97-AF65-F5344CB8AC3E}">
        <p14:creationId xmlns:p14="http://schemas.microsoft.com/office/powerpoint/2010/main" val="156189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3E088-5644-3728-4862-ADB1E8D4D7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28A661-5949-6DAF-135F-2754F5DC08EC}"/>
              </a:ext>
            </a:extLst>
          </p:cNvPr>
          <p:cNvSpPr>
            <a:spLocks noGrp="1"/>
          </p:cNvSpPr>
          <p:nvPr>
            <p:ph type="title"/>
          </p:nvPr>
        </p:nvSpPr>
        <p:spPr>
          <a:xfrm>
            <a:off x="323295" y="350151"/>
            <a:ext cx="11217676" cy="717950"/>
          </a:xfrm>
        </p:spPr>
        <p:txBody>
          <a:bodyPr>
            <a:noAutofit/>
          </a:bodyPr>
          <a:lstStyle/>
          <a:p>
            <a:r>
              <a:rPr lang="en-US" sz="4000" b="1" dirty="0">
                <a:latin typeface="+mn-lt"/>
              </a:rPr>
              <a:t>Major Defence Leadership Appointments</a:t>
            </a:r>
          </a:p>
        </p:txBody>
      </p:sp>
      <p:sp>
        <p:nvSpPr>
          <p:cNvPr id="3" name="Content Placeholder 2">
            <a:extLst>
              <a:ext uri="{FF2B5EF4-FFF2-40B4-BE49-F238E27FC236}">
                <a16:creationId xmlns:a16="http://schemas.microsoft.com/office/drawing/2014/main" id="{DC813011-E306-A979-832A-95DB5A4F2FB5}"/>
              </a:ext>
            </a:extLst>
          </p:cNvPr>
          <p:cNvSpPr>
            <a:spLocks noGrp="1"/>
          </p:cNvSpPr>
          <p:nvPr>
            <p:ph idx="1"/>
          </p:nvPr>
        </p:nvSpPr>
        <p:spPr>
          <a:xfrm>
            <a:off x="323295" y="1162431"/>
            <a:ext cx="11685203" cy="3446891"/>
          </a:xfrm>
        </p:spPr>
        <p:txBody>
          <a:bodyPr>
            <a:noAutofit/>
          </a:bodyPr>
          <a:lstStyle/>
          <a:p>
            <a:pPr marL="0" indent="0">
              <a:lnSpc>
                <a:spcPct val="150000"/>
              </a:lnSpc>
              <a:buNone/>
            </a:pPr>
            <a:r>
              <a:rPr lang="en-US" b="1" dirty="0"/>
              <a:t>Lieutenant General Rajesh Pushkar, AVSM, VSM</a:t>
            </a:r>
            <a:r>
              <a:rPr lang="en-US" dirty="0"/>
              <a:t> assumed charge as the </a:t>
            </a:r>
            <a:r>
              <a:rPr lang="en-US" b="1" dirty="0"/>
              <a:t>General Officer Commanding-in-Chief (GOC-in-C), Southern Command</a:t>
            </a:r>
            <a:r>
              <a:rPr lang="en-US" dirty="0"/>
              <a:t> on </a:t>
            </a:r>
            <a:r>
              <a:rPr lang="en-US" b="1" dirty="0"/>
              <a:t>1 July 2026</a:t>
            </a:r>
            <a:r>
              <a:rPr lang="en-US" dirty="0"/>
              <a:t>, succeeding Lt Gen Sandeep Jain.</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1C696C54-FE3E-50BA-BC1E-7D95A38AA2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B4246F96-F843-8B41-C1AC-841DBEE2501A}"/>
              </a:ext>
            </a:extLst>
          </p:cNvPr>
          <p:cNvPicPr>
            <a:picLocks noChangeAspect="1"/>
          </p:cNvPicPr>
          <p:nvPr/>
        </p:nvPicPr>
        <p:blipFill>
          <a:blip r:embed="rId3"/>
          <a:stretch>
            <a:fillRect/>
          </a:stretch>
        </p:blipFill>
        <p:spPr>
          <a:xfrm>
            <a:off x="421589" y="3515360"/>
            <a:ext cx="4438661" cy="2952750"/>
          </a:xfrm>
          <a:prstGeom prst="rect">
            <a:avLst/>
          </a:prstGeom>
        </p:spPr>
      </p:pic>
    </p:spTree>
    <p:extLst>
      <p:ext uri="{BB962C8B-B14F-4D97-AF65-F5344CB8AC3E}">
        <p14:creationId xmlns:p14="http://schemas.microsoft.com/office/powerpoint/2010/main" val="144692888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65012-0DD7-0712-6A92-8EEB1672DA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F93C5A-124D-C6B2-CB80-97FBFB025E5F}"/>
              </a:ext>
            </a:extLst>
          </p:cNvPr>
          <p:cNvSpPr>
            <a:spLocks noGrp="1"/>
          </p:cNvSpPr>
          <p:nvPr>
            <p:ph type="title"/>
          </p:nvPr>
        </p:nvSpPr>
        <p:spPr>
          <a:xfrm>
            <a:off x="323295" y="350150"/>
            <a:ext cx="11217676" cy="812281"/>
          </a:xfrm>
        </p:spPr>
        <p:txBody>
          <a:bodyPr>
            <a:noAutofit/>
          </a:bodyPr>
          <a:lstStyle/>
          <a:p>
            <a:r>
              <a:rPr lang="en-US" sz="4000" b="1" dirty="0">
                <a:latin typeface="+mn-lt"/>
              </a:rPr>
              <a:t>Captain Shivani Becomes First-Ever Woman Aide-de-Camp to Chief of Army Staff</a:t>
            </a:r>
          </a:p>
        </p:txBody>
      </p:sp>
      <p:sp>
        <p:nvSpPr>
          <p:cNvPr id="3" name="Content Placeholder 2">
            <a:extLst>
              <a:ext uri="{FF2B5EF4-FFF2-40B4-BE49-F238E27FC236}">
                <a16:creationId xmlns:a16="http://schemas.microsoft.com/office/drawing/2014/main" id="{0A044C17-3512-FF79-05DA-F44AD98197C5}"/>
              </a:ext>
            </a:extLst>
          </p:cNvPr>
          <p:cNvSpPr>
            <a:spLocks noGrp="1"/>
          </p:cNvSpPr>
          <p:nvPr>
            <p:ph idx="1"/>
          </p:nvPr>
        </p:nvSpPr>
        <p:spPr>
          <a:xfrm>
            <a:off x="323295" y="1255129"/>
            <a:ext cx="11666541" cy="3222956"/>
          </a:xfrm>
        </p:spPr>
        <p:txBody>
          <a:bodyPr>
            <a:noAutofit/>
          </a:bodyPr>
          <a:lstStyle/>
          <a:p>
            <a:pPr marL="0" indent="0">
              <a:lnSpc>
                <a:spcPct val="150000"/>
              </a:lnSpc>
              <a:buNone/>
            </a:pPr>
            <a:r>
              <a:rPr lang="en-US" dirty="0"/>
              <a:t>Captain Shivani has created history by becoming the first-ever woman officer to be appointed as the Aide-de-Camp (ADC) to the Chief of the Army Staff (COAS), General Dhiraj Seth. </a:t>
            </a:r>
          </a:p>
        </p:txBody>
      </p:sp>
      <p:pic>
        <p:nvPicPr>
          <p:cNvPr id="5" name="Picture 4" descr="Logo&#10;&#10;Description automatically generated">
            <a:extLst>
              <a:ext uri="{FF2B5EF4-FFF2-40B4-BE49-F238E27FC236}">
                <a16:creationId xmlns:a16="http://schemas.microsoft.com/office/drawing/2014/main" id="{A5342524-01EE-4336-6000-5D75A5D1B0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descr="Captain Shivani">
            <a:extLst>
              <a:ext uri="{FF2B5EF4-FFF2-40B4-BE49-F238E27FC236}">
                <a16:creationId xmlns:a16="http://schemas.microsoft.com/office/drawing/2014/main" id="{31032EDC-7FBE-0227-8D9B-847FF851C437}"/>
              </a:ext>
            </a:extLst>
          </p:cNvPr>
          <p:cNvPicPr>
            <a:picLocks noChangeAspect="1"/>
          </p:cNvPicPr>
          <p:nvPr/>
        </p:nvPicPr>
        <p:blipFill>
          <a:blip r:embed="rId3"/>
          <a:stretch>
            <a:fillRect/>
          </a:stretch>
        </p:blipFill>
        <p:spPr>
          <a:xfrm>
            <a:off x="406400" y="3781794"/>
            <a:ext cx="4846320" cy="2726055"/>
          </a:xfrm>
          <a:prstGeom prst="rect">
            <a:avLst/>
          </a:prstGeom>
        </p:spPr>
      </p:pic>
    </p:spTree>
    <p:extLst>
      <p:ext uri="{BB962C8B-B14F-4D97-AF65-F5344CB8AC3E}">
        <p14:creationId xmlns:p14="http://schemas.microsoft.com/office/powerpoint/2010/main" val="246822336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66C01-3466-26E6-528F-B97FF99233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36B3F2-3CF8-47AB-83A7-C82132ABFA48}"/>
              </a:ext>
            </a:extLst>
          </p:cNvPr>
          <p:cNvSpPr>
            <a:spLocks noGrp="1"/>
          </p:cNvSpPr>
          <p:nvPr>
            <p:ph type="title"/>
          </p:nvPr>
        </p:nvSpPr>
        <p:spPr>
          <a:xfrm>
            <a:off x="323295" y="350150"/>
            <a:ext cx="11217676" cy="812281"/>
          </a:xfrm>
        </p:spPr>
        <p:txBody>
          <a:bodyPr>
            <a:noAutofit/>
          </a:bodyPr>
          <a:lstStyle/>
          <a:p>
            <a:r>
              <a:rPr lang="en-US" sz="4000" b="1" dirty="0">
                <a:latin typeface="+mn-lt"/>
              </a:rPr>
              <a:t>Captain Shivani Becomes First-Ever Woman Aide-de-Camp to Chief of Army Staff</a:t>
            </a:r>
          </a:p>
        </p:txBody>
      </p:sp>
      <p:sp>
        <p:nvSpPr>
          <p:cNvPr id="3" name="Content Placeholder 2">
            <a:extLst>
              <a:ext uri="{FF2B5EF4-FFF2-40B4-BE49-F238E27FC236}">
                <a16:creationId xmlns:a16="http://schemas.microsoft.com/office/drawing/2014/main" id="{639A4C25-DB1D-8271-0EC1-D5F4E050662E}"/>
              </a:ext>
            </a:extLst>
          </p:cNvPr>
          <p:cNvSpPr>
            <a:spLocks noGrp="1"/>
          </p:cNvSpPr>
          <p:nvPr>
            <p:ph idx="1"/>
          </p:nvPr>
        </p:nvSpPr>
        <p:spPr>
          <a:xfrm>
            <a:off x="323295" y="1255129"/>
            <a:ext cx="11666541" cy="3222956"/>
          </a:xfrm>
        </p:spPr>
        <p:txBody>
          <a:bodyPr>
            <a:noAutofit/>
          </a:bodyPr>
          <a:lstStyle/>
          <a:p>
            <a:pPr marL="0" indent="0">
              <a:lnSpc>
                <a:spcPct val="150000"/>
              </a:lnSpc>
              <a:buNone/>
            </a:pPr>
            <a:r>
              <a:rPr lang="en-US" dirty="0"/>
              <a:t>Her appointment marks a significant milestone in the Indian Army’s evolving journey towards greater inclusion and expanding leadership opportunities for women officers, while reaffirming the institution’s enduring emphasis on merit, excellence and professionalism.</a:t>
            </a:r>
          </a:p>
        </p:txBody>
      </p:sp>
      <p:pic>
        <p:nvPicPr>
          <p:cNvPr id="5" name="Picture 4" descr="Logo&#10;&#10;Description automatically generated">
            <a:extLst>
              <a:ext uri="{FF2B5EF4-FFF2-40B4-BE49-F238E27FC236}">
                <a16:creationId xmlns:a16="http://schemas.microsoft.com/office/drawing/2014/main" id="{C2E55D74-8B48-1221-794E-F2E6A893B7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Captain Shivani">
            <a:extLst>
              <a:ext uri="{FF2B5EF4-FFF2-40B4-BE49-F238E27FC236}">
                <a16:creationId xmlns:a16="http://schemas.microsoft.com/office/drawing/2014/main" id="{C07260AC-D973-AFDB-BDBE-2419C2B4BC75}"/>
              </a:ext>
            </a:extLst>
          </p:cNvPr>
          <p:cNvPicPr>
            <a:picLocks noChangeAspect="1"/>
          </p:cNvPicPr>
          <p:nvPr/>
        </p:nvPicPr>
        <p:blipFill>
          <a:blip r:embed="rId3"/>
          <a:stretch>
            <a:fillRect/>
          </a:stretch>
        </p:blipFill>
        <p:spPr>
          <a:xfrm>
            <a:off x="406400" y="3781794"/>
            <a:ext cx="4846320" cy="2726055"/>
          </a:xfrm>
          <a:prstGeom prst="rect">
            <a:avLst/>
          </a:prstGeom>
        </p:spPr>
      </p:pic>
    </p:spTree>
    <p:extLst>
      <p:ext uri="{BB962C8B-B14F-4D97-AF65-F5344CB8AC3E}">
        <p14:creationId xmlns:p14="http://schemas.microsoft.com/office/powerpoint/2010/main" val="419075875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4E9BE-DB6C-7D82-14CD-48A522B13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CCA5F2-66A4-19FC-511F-05A41932C86A}"/>
              </a:ext>
            </a:extLst>
          </p:cNvPr>
          <p:cNvSpPr>
            <a:spLocks noGrp="1"/>
          </p:cNvSpPr>
          <p:nvPr>
            <p:ph type="title"/>
          </p:nvPr>
        </p:nvSpPr>
        <p:spPr>
          <a:xfrm>
            <a:off x="323295" y="350150"/>
            <a:ext cx="11217676" cy="812281"/>
          </a:xfrm>
        </p:spPr>
        <p:txBody>
          <a:bodyPr>
            <a:noAutofit/>
          </a:bodyPr>
          <a:lstStyle/>
          <a:p>
            <a:r>
              <a:rPr lang="en-US" sz="4000" b="1" dirty="0">
                <a:latin typeface="+mn-lt"/>
              </a:rPr>
              <a:t>Captain Shivani Becomes First-Ever Woman Aide-de-Camp to Chief of Army Staff</a:t>
            </a:r>
          </a:p>
        </p:txBody>
      </p:sp>
      <p:sp>
        <p:nvSpPr>
          <p:cNvPr id="3" name="Content Placeholder 2">
            <a:extLst>
              <a:ext uri="{FF2B5EF4-FFF2-40B4-BE49-F238E27FC236}">
                <a16:creationId xmlns:a16="http://schemas.microsoft.com/office/drawing/2014/main" id="{BDEDB4C8-9E5B-9008-4CD1-ABE05BF20E8B}"/>
              </a:ext>
            </a:extLst>
          </p:cNvPr>
          <p:cNvSpPr>
            <a:spLocks noGrp="1"/>
          </p:cNvSpPr>
          <p:nvPr>
            <p:ph idx="1"/>
          </p:nvPr>
        </p:nvSpPr>
        <p:spPr>
          <a:xfrm>
            <a:off x="323295" y="1255129"/>
            <a:ext cx="11666541" cy="3222956"/>
          </a:xfrm>
        </p:spPr>
        <p:txBody>
          <a:bodyPr>
            <a:noAutofit/>
          </a:bodyPr>
          <a:lstStyle/>
          <a:p>
            <a:pPr marL="0" indent="0">
              <a:lnSpc>
                <a:spcPct val="150000"/>
              </a:lnSpc>
              <a:buNone/>
            </a:pPr>
            <a:r>
              <a:rPr lang="en-US" dirty="0"/>
              <a:t>The prestigious appointment places Captain Shivani among a select group of officers entrusted with one of the most distinguished responsibilities in military service.</a:t>
            </a:r>
          </a:p>
        </p:txBody>
      </p:sp>
      <p:pic>
        <p:nvPicPr>
          <p:cNvPr id="5" name="Picture 4" descr="Logo&#10;&#10;Description automatically generated">
            <a:extLst>
              <a:ext uri="{FF2B5EF4-FFF2-40B4-BE49-F238E27FC236}">
                <a16:creationId xmlns:a16="http://schemas.microsoft.com/office/drawing/2014/main" id="{B94B39A8-7C12-F738-290E-EA392F9F36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Captain Shivani">
            <a:extLst>
              <a:ext uri="{FF2B5EF4-FFF2-40B4-BE49-F238E27FC236}">
                <a16:creationId xmlns:a16="http://schemas.microsoft.com/office/drawing/2014/main" id="{051D4920-CB4E-6BF3-4A7F-4E4C48A52B5F}"/>
              </a:ext>
            </a:extLst>
          </p:cNvPr>
          <p:cNvPicPr>
            <a:picLocks noChangeAspect="1"/>
          </p:cNvPicPr>
          <p:nvPr/>
        </p:nvPicPr>
        <p:blipFill>
          <a:blip r:embed="rId3"/>
          <a:stretch>
            <a:fillRect/>
          </a:stretch>
        </p:blipFill>
        <p:spPr>
          <a:xfrm>
            <a:off x="406400" y="3781794"/>
            <a:ext cx="4846320" cy="2726055"/>
          </a:xfrm>
          <a:prstGeom prst="rect">
            <a:avLst/>
          </a:prstGeom>
        </p:spPr>
      </p:pic>
    </p:spTree>
    <p:extLst>
      <p:ext uri="{BB962C8B-B14F-4D97-AF65-F5344CB8AC3E}">
        <p14:creationId xmlns:p14="http://schemas.microsoft.com/office/powerpoint/2010/main" val="9030444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1FF97-C344-1BCE-9312-3BD7BF23A4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B3156C-74B0-75AB-CAE7-F224C477AD68}"/>
              </a:ext>
            </a:extLst>
          </p:cNvPr>
          <p:cNvSpPr>
            <a:spLocks noGrp="1"/>
          </p:cNvSpPr>
          <p:nvPr>
            <p:ph type="title"/>
          </p:nvPr>
        </p:nvSpPr>
        <p:spPr>
          <a:xfrm>
            <a:off x="323295" y="350150"/>
            <a:ext cx="11217676" cy="812281"/>
          </a:xfrm>
        </p:spPr>
        <p:txBody>
          <a:bodyPr>
            <a:noAutofit/>
          </a:bodyPr>
          <a:lstStyle/>
          <a:p>
            <a:r>
              <a:rPr lang="en-US" sz="4000" b="1" dirty="0">
                <a:latin typeface="+mn-lt"/>
              </a:rPr>
              <a:t>Captain Shivani Becomes First-Ever Woman Aide-de-Camp to Chief of Army Staff</a:t>
            </a:r>
          </a:p>
        </p:txBody>
      </p:sp>
      <p:sp>
        <p:nvSpPr>
          <p:cNvPr id="3" name="Content Placeholder 2">
            <a:extLst>
              <a:ext uri="{FF2B5EF4-FFF2-40B4-BE49-F238E27FC236}">
                <a16:creationId xmlns:a16="http://schemas.microsoft.com/office/drawing/2014/main" id="{01B14435-385E-A94F-AB93-66A52CFEB1F8}"/>
              </a:ext>
            </a:extLst>
          </p:cNvPr>
          <p:cNvSpPr>
            <a:spLocks noGrp="1"/>
          </p:cNvSpPr>
          <p:nvPr>
            <p:ph idx="1"/>
          </p:nvPr>
        </p:nvSpPr>
        <p:spPr>
          <a:xfrm>
            <a:off x="323295" y="1255129"/>
            <a:ext cx="11666541" cy="3222956"/>
          </a:xfrm>
        </p:spPr>
        <p:txBody>
          <a:bodyPr>
            <a:noAutofit/>
          </a:bodyPr>
          <a:lstStyle/>
          <a:p>
            <a:pPr marL="0" indent="0">
              <a:lnSpc>
                <a:spcPct val="150000"/>
              </a:lnSpc>
              <a:buNone/>
            </a:pPr>
            <a:r>
              <a:rPr lang="en-US" dirty="0"/>
              <a:t>The Indian Army’s approach towards expanding opportunities for women officers has consistently been guided by the principles of merit, capability and professional excellence. </a:t>
            </a:r>
          </a:p>
        </p:txBody>
      </p:sp>
      <p:pic>
        <p:nvPicPr>
          <p:cNvPr id="5" name="Picture 4" descr="Logo&#10;&#10;Description automatically generated">
            <a:extLst>
              <a:ext uri="{FF2B5EF4-FFF2-40B4-BE49-F238E27FC236}">
                <a16:creationId xmlns:a16="http://schemas.microsoft.com/office/drawing/2014/main" id="{D6880B71-EF4D-5D0A-87A8-E86788458A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Captain Shivani">
            <a:extLst>
              <a:ext uri="{FF2B5EF4-FFF2-40B4-BE49-F238E27FC236}">
                <a16:creationId xmlns:a16="http://schemas.microsoft.com/office/drawing/2014/main" id="{322A1A84-7B37-8066-E0E8-005E14651977}"/>
              </a:ext>
            </a:extLst>
          </p:cNvPr>
          <p:cNvPicPr>
            <a:picLocks noChangeAspect="1"/>
          </p:cNvPicPr>
          <p:nvPr/>
        </p:nvPicPr>
        <p:blipFill>
          <a:blip r:embed="rId3"/>
          <a:stretch>
            <a:fillRect/>
          </a:stretch>
        </p:blipFill>
        <p:spPr>
          <a:xfrm>
            <a:off x="406400" y="3781794"/>
            <a:ext cx="4846320" cy="2726055"/>
          </a:xfrm>
          <a:prstGeom prst="rect">
            <a:avLst/>
          </a:prstGeom>
        </p:spPr>
      </p:pic>
    </p:spTree>
    <p:extLst>
      <p:ext uri="{BB962C8B-B14F-4D97-AF65-F5344CB8AC3E}">
        <p14:creationId xmlns:p14="http://schemas.microsoft.com/office/powerpoint/2010/main" val="19073590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2586A-5AE5-10BD-BBE8-429E47B566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A0C575-1BBA-2F34-5B72-04CE3E8D652F}"/>
              </a:ext>
            </a:extLst>
          </p:cNvPr>
          <p:cNvSpPr>
            <a:spLocks noGrp="1"/>
          </p:cNvSpPr>
          <p:nvPr>
            <p:ph type="title"/>
          </p:nvPr>
        </p:nvSpPr>
        <p:spPr>
          <a:xfrm>
            <a:off x="323295" y="350150"/>
            <a:ext cx="11217676" cy="812281"/>
          </a:xfrm>
        </p:spPr>
        <p:txBody>
          <a:bodyPr>
            <a:noAutofit/>
          </a:bodyPr>
          <a:lstStyle/>
          <a:p>
            <a:r>
              <a:rPr lang="en-US" sz="4000" b="1" dirty="0">
                <a:latin typeface="+mn-lt"/>
              </a:rPr>
              <a:t>Captain Shivani Becomes First-Ever Woman Aide-de-Camp to Chief of Army Staff</a:t>
            </a:r>
          </a:p>
        </p:txBody>
      </p:sp>
      <p:sp>
        <p:nvSpPr>
          <p:cNvPr id="3" name="Content Placeholder 2">
            <a:extLst>
              <a:ext uri="{FF2B5EF4-FFF2-40B4-BE49-F238E27FC236}">
                <a16:creationId xmlns:a16="http://schemas.microsoft.com/office/drawing/2014/main" id="{06172C1F-7ED5-1519-656A-48FDCC6F19BA}"/>
              </a:ext>
            </a:extLst>
          </p:cNvPr>
          <p:cNvSpPr>
            <a:spLocks noGrp="1"/>
          </p:cNvSpPr>
          <p:nvPr>
            <p:ph idx="1"/>
          </p:nvPr>
        </p:nvSpPr>
        <p:spPr>
          <a:xfrm>
            <a:off x="323295" y="1255129"/>
            <a:ext cx="11666541" cy="3222956"/>
          </a:xfrm>
        </p:spPr>
        <p:txBody>
          <a:bodyPr>
            <a:noAutofit/>
          </a:bodyPr>
          <a:lstStyle/>
          <a:p>
            <a:pPr marL="0" indent="0">
              <a:lnSpc>
                <a:spcPct val="150000"/>
              </a:lnSpc>
              <a:buNone/>
            </a:pPr>
            <a:r>
              <a:rPr lang="en-US" dirty="0"/>
              <a:t>Captain Shivani’s selection for this prestigious assignment exemplifies this institutional commitment and reinforces the Army’s emphasis on recognising talent and dedication irrespective of gender.</a:t>
            </a:r>
          </a:p>
        </p:txBody>
      </p:sp>
      <p:pic>
        <p:nvPicPr>
          <p:cNvPr id="5" name="Picture 4" descr="Logo&#10;&#10;Description automatically generated">
            <a:extLst>
              <a:ext uri="{FF2B5EF4-FFF2-40B4-BE49-F238E27FC236}">
                <a16:creationId xmlns:a16="http://schemas.microsoft.com/office/drawing/2014/main" id="{F1584C48-2140-207D-6D18-4B07195CEC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Captain Shivani">
            <a:extLst>
              <a:ext uri="{FF2B5EF4-FFF2-40B4-BE49-F238E27FC236}">
                <a16:creationId xmlns:a16="http://schemas.microsoft.com/office/drawing/2014/main" id="{142CDCB7-6A6E-33B6-B76F-C90FF75C141F}"/>
              </a:ext>
            </a:extLst>
          </p:cNvPr>
          <p:cNvPicPr>
            <a:picLocks noChangeAspect="1"/>
          </p:cNvPicPr>
          <p:nvPr/>
        </p:nvPicPr>
        <p:blipFill>
          <a:blip r:embed="rId3"/>
          <a:stretch>
            <a:fillRect/>
          </a:stretch>
        </p:blipFill>
        <p:spPr>
          <a:xfrm>
            <a:off x="406400" y="3781794"/>
            <a:ext cx="4846320" cy="2726055"/>
          </a:xfrm>
          <a:prstGeom prst="rect">
            <a:avLst/>
          </a:prstGeom>
        </p:spPr>
      </p:pic>
    </p:spTree>
    <p:extLst>
      <p:ext uri="{BB962C8B-B14F-4D97-AF65-F5344CB8AC3E}">
        <p14:creationId xmlns:p14="http://schemas.microsoft.com/office/powerpoint/2010/main" val="220292541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97C2A-CB90-4646-BCF5-A2D7576E1B64}"/>
              </a:ext>
            </a:extLst>
          </p:cNvPr>
          <p:cNvSpPr>
            <a:spLocks noGrp="1"/>
          </p:cNvSpPr>
          <p:nvPr>
            <p:ph type="title"/>
          </p:nvPr>
        </p:nvSpPr>
        <p:spPr>
          <a:xfrm>
            <a:off x="323295" y="350150"/>
            <a:ext cx="11217676" cy="930009"/>
          </a:xfrm>
        </p:spPr>
        <p:txBody>
          <a:bodyPr>
            <a:noAutofit/>
          </a:bodyPr>
          <a:lstStyle/>
          <a:p>
            <a:r>
              <a:rPr lang="en-US" sz="4000" b="1" dirty="0">
                <a:latin typeface="+mn-lt"/>
              </a:rPr>
              <a:t>DRDO Conducts Successful Maiden Flight-test of ‘Kusha’</a:t>
            </a:r>
          </a:p>
        </p:txBody>
      </p:sp>
      <p:sp>
        <p:nvSpPr>
          <p:cNvPr id="3" name="Content Placeholder 2">
            <a:extLst>
              <a:ext uri="{FF2B5EF4-FFF2-40B4-BE49-F238E27FC236}">
                <a16:creationId xmlns:a16="http://schemas.microsoft.com/office/drawing/2014/main" id="{F08C4A95-7D5F-41EE-B924-E1F32A65495D}"/>
              </a:ext>
            </a:extLst>
          </p:cNvPr>
          <p:cNvSpPr>
            <a:spLocks noGrp="1"/>
          </p:cNvSpPr>
          <p:nvPr>
            <p:ph idx="1"/>
          </p:nvPr>
        </p:nvSpPr>
        <p:spPr>
          <a:xfrm>
            <a:off x="323295" y="1280159"/>
            <a:ext cx="8566705" cy="3446891"/>
          </a:xfrm>
        </p:spPr>
        <p:txBody>
          <a:bodyPr>
            <a:noAutofit/>
          </a:bodyPr>
          <a:lstStyle/>
          <a:p>
            <a:pPr marL="0" indent="0">
              <a:lnSpc>
                <a:spcPct val="150000"/>
              </a:lnSpc>
              <a:buNone/>
            </a:pPr>
            <a:r>
              <a:rPr lang="en-US" i="0" dirty="0">
                <a:effectLst/>
              </a:rPr>
              <a:t>DRDO successfully conducted the maiden flight-test of ‘Kusha’ Long-Range Surface-to-Air Missile from the APJ Abdul Kalam Island off the coast of Odisha on July 23, 2026.</a:t>
            </a:r>
          </a:p>
        </p:txBody>
      </p:sp>
      <p:pic>
        <p:nvPicPr>
          <p:cNvPr id="5" name="Picture 4" descr="Logo&#10;&#10;Description automatically generated">
            <a:extLst>
              <a:ext uri="{FF2B5EF4-FFF2-40B4-BE49-F238E27FC236}">
                <a16:creationId xmlns:a16="http://schemas.microsoft.com/office/drawing/2014/main" id="{093FE0BC-5114-D20F-8E19-293A9D83AF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683EDDDB-5C31-D723-01D4-4ECB0F050C44}"/>
              </a:ext>
            </a:extLst>
          </p:cNvPr>
          <p:cNvPicPr>
            <a:picLocks noChangeAspect="1"/>
          </p:cNvPicPr>
          <p:nvPr/>
        </p:nvPicPr>
        <p:blipFill>
          <a:blip r:embed="rId3"/>
          <a:stretch>
            <a:fillRect/>
          </a:stretch>
        </p:blipFill>
        <p:spPr>
          <a:xfrm>
            <a:off x="8995609" y="1568451"/>
            <a:ext cx="2781514" cy="4009390"/>
          </a:xfrm>
          <a:prstGeom prst="rect">
            <a:avLst/>
          </a:prstGeom>
        </p:spPr>
      </p:pic>
    </p:spTree>
    <p:extLst>
      <p:ext uri="{BB962C8B-B14F-4D97-AF65-F5344CB8AC3E}">
        <p14:creationId xmlns:p14="http://schemas.microsoft.com/office/powerpoint/2010/main" val="24802934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36AB7-CD6D-C484-2FED-345D7BD8FB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5E8A7E-875E-1C89-B9E6-BB417656B576}"/>
              </a:ext>
            </a:extLst>
          </p:cNvPr>
          <p:cNvSpPr>
            <a:spLocks noGrp="1"/>
          </p:cNvSpPr>
          <p:nvPr>
            <p:ph type="title"/>
          </p:nvPr>
        </p:nvSpPr>
        <p:spPr>
          <a:xfrm>
            <a:off x="323295" y="350150"/>
            <a:ext cx="11217676" cy="930009"/>
          </a:xfrm>
        </p:spPr>
        <p:txBody>
          <a:bodyPr>
            <a:noAutofit/>
          </a:bodyPr>
          <a:lstStyle/>
          <a:p>
            <a:r>
              <a:rPr lang="en-US" sz="4000" b="1" dirty="0">
                <a:latin typeface="+mn-lt"/>
              </a:rPr>
              <a:t>DRDO Conducts Successful Maiden Flight-test of ‘Kusha’</a:t>
            </a:r>
          </a:p>
        </p:txBody>
      </p:sp>
      <p:sp>
        <p:nvSpPr>
          <p:cNvPr id="3" name="Content Placeholder 2">
            <a:extLst>
              <a:ext uri="{FF2B5EF4-FFF2-40B4-BE49-F238E27FC236}">
                <a16:creationId xmlns:a16="http://schemas.microsoft.com/office/drawing/2014/main" id="{233BB363-2079-6512-583C-1DF1187B2C7D}"/>
              </a:ext>
            </a:extLst>
          </p:cNvPr>
          <p:cNvSpPr>
            <a:spLocks noGrp="1"/>
          </p:cNvSpPr>
          <p:nvPr>
            <p:ph idx="1"/>
          </p:nvPr>
        </p:nvSpPr>
        <p:spPr>
          <a:xfrm>
            <a:off x="323295" y="1280159"/>
            <a:ext cx="8566705" cy="3446891"/>
          </a:xfrm>
        </p:spPr>
        <p:txBody>
          <a:bodyPr>
            <a:noAutofit/>
          </a:bodyPr>
          <a:lstStyle/>
          <a:p>
            <a:pPr marL="0" indent="0">
              <a:lnSpc>
                <a:spcPct val="150000"/>
              </a:lnSpc>
              <a:buNone/>
            </a:pPr>
            <a:r>
              <a:rPr lang="en-US" i="0" dirty="0">
                <a:effectLst/>
              </a:rPr>
              <a:t>This maiden test was conducted against an electronic target simulating high-speed and high-altitude aerial threat which was successfully intercepted by the missile system.</a:t>
            </a:r>
          </a:p>
        </p:txBody>
      </p:sp>
      <p:pic>
        <p:nvPicPr>
          <p:cNvPr id="5" name="Picture 4" descr="Logo&#10;&#10;Description automatically generated">
            <a:extLst>
              <a:ext uri="{FF2B5EF4-FFF2-40B4-BE49-F238E27FC236}">
                <a16:creationId xmlns:a16="http://schemas.microsoft.com/office/drawing/2014/main" id="{F66C41EF-C4FB-F849-9CBA-50AE573539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895B6B9A-2707-7F82-43BF-D07465E251FC}"/>
              </a:ext>
            </a:extLst>
          </p:cNvPr>
          <p:cNvPicPr>
            <a:picLocks noChangeAspect="1"/>
          </p:cNvPicPr>
          <p:nvPr/>
        </p:nvPicPr>
        <p:blipFill>
          <a:blip r:embed="rId3"/>
          <a:stretch>
            <a:fillRect/>
          </a:stretch>
        </p:blipFill>
        <p:spPr>
          <a:xfrm>
            <a:off x="8995609" y="1568451"/>
            <a:ext cx="2781514" cy="4009390"/>
          </a:xfrm>
          <a:prstGeom prst="rect">
            <a:avLst/>
          </a:prstGeom>
        </p:spPr>
      </p:pic>
    </p:spTree>
    <p:extLst>
      <p:ext uri="{BB962C8B-B14F-4D97-AF65-F5344CB8AC3E}">
        <p14:creationId xmlns:p14="http://schemas.microsoft.com/office/powerpoint/2010/main" val="299728783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E6713-1044-4B03-3BAA-AFA1945BAA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2BFF12-5463-A07E-2B1D-E1DA3AD61CF9}"/>
              </a:ext>
            </a:extLst>
          </p:cNvPr>
          <p:cNvSpPr>
            <a:spLocks noGrp="1"/>
          </p:cNvSpPr>
          <p:nvPr>
            <p:ph type="title"/>
          </p:nvPr>
        </p:nvSpPr>
        <p:spPr>
          <a:xfrm>
            <a:off x="323295" y="350150"/>
            <a:ext cx="11217676" cy="930009"/>
          </a:xfrm>
        </p:spPr>
        <p:txBody>
          <a:bodyPr>
            <a:noAutofit/>
          </a:bodyPr>
          <a:lstStyle/>
          <a:p>
            <a:r>
              <a:rPr lang="en-US" sz="4000" b="1" dirty="0">
                <a:latin typeface="+mn-lt"/>
              </a:rPr>
              <a:t>DRDO Conducts Successful Maiden Flight-test of ‘Kusha’</a:t>
            </a:r>
          </a:p>
        </p:txBody>
      </p:sp>
      <p:sp>
        <p:nvSpPr>
          <p:cNvPr id="3" name="Content Placeholder 2">
            <a:extLst>
              <a:ext uri="{FF2B5EF4-FFF2-40B4-BE49-F238E27FC236}">
                <a16:creationId xmlns:a16="http://schemas.microsoft.com/office/drawing/2014/main" id="{A7B868A2-3EE7-ED1E-3D1C-4AB5EA865FDF}"/>
              </a:ext>
            </a:extLst>
          </p:cNvPr>
          <p:cNvSpPr>
            <a:spLocks noGrp="1"/>
          </p:cNvSpPr>
          <p:nvPr>
            <p:ph idx="1"/>
          </p:nvPr>
        </p:nvSpPr>
        <p:spPr>
          <a:xfrm>
            <a:off x="323295" y="1280159"/>
            <a:ext cx="8566705" cy="3446891"/>
          </a:xfrm>
        </p:spPr>
        <p:txBody>
          <a:bodyPr>
            <a:noAutofit/>
          </a:bodyPr>
          <a:lstStyle/>
          <a:p>
            <a:pPr marL="0" indent="0">
              <a:lnSpc>
                <a:spcPct val="150000"/>
              </a:lnSpc>
              <a:buNone/>
            </a:pPr>
            <a:r>
              <a:rPr lang="en-US" i="0" dirty="0">
                <a:effectLst/>
              </a:rPr>
              <a:t>The ‘Kusha’ missile system is capable of neutralising a wide variety of aerial threats including fighter jets, missiles, unmanned aerial vehicles and large enemy aircraft within a wide range &amp; altitude envelope. </a:t>
            </a:r>
          </a:p>
        </p:txBody>
      </p:sp>
      <p:pic>
        <p:nvPicPr>
          <p:cNvPr id="5" name="Picture 4" descr="Logo&#10;&#10;Description automatically generated">
            <a:extLst>
              <a:ext uri="{FF2B5EF4-FFF2-40B4-BE49-F238E27FC236}">
                <a16:creationId xmlns:a16="http://schemas.microsoft.com/office/drawing/2014/main" id="{6E9609F2-2109-F72C-CADA-0C6566E2E9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2E1C9616-5263-001E-9D3C-736B8CACE975}"/>
              </a:ext>
            </a:extLst>
          </p:cNvPr>
          <p:cNvPicPr>
            <a:picLocks noChangeAspect="1"/>
          </p:cNvPicPr>
          <p:nvPr/>
        </p:nvPicPr>
        <p:blipFill>
          <a:blip r:embed="rId3"/>
          <a:stretch>
            <a:fillRect/>
          </a:stretch>
        </p:blipFill>
        <p:spPr>
          <a:xfrm>
            <a:off x="8995609" y="1568451"/>
            <a:ext cx="2781514" cy="4009390"/>
          </a:xfrm>
          <a:prstGeom prst="rect">
            <a:avLst/>
          </a:prstGeom>
        </p:spPr>
      </p:pic>
    </p:spTree>
    <p:extLst>
      <p:ext uri="{BB962C8B-B14F-4D97-AF65-F5344CB8AC3E}">
        <p14:creationId xmlns:p14="http://schemas.microsoft.com/office/powerpoint/2010/main" val="6070183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8583A-D4D4-390A-0D7D-CDD830F860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B557B9-C632-203A-B0EB-74206DED16F7}"/>
              </a:ext>
            </a:extLst>
          </p:cNvPr>
          <p:cNvSpPr>
            <a:spLocks noGrp="1"/>
          </p:cNvSpPr>
          <p:nvPr>
            <p:ph type="title"/>
          </p:nvPr>
        </p:nvSpPr>
        <p:spPr>
          <a:xfrm>
            <a:off x="323295" y="350150"/>
            <a:ext cx="11217676" cy="930009"/>
          </a:xfrm>
        </p:spPr>
        <p:txBody>
          <a:bodyPr>
            <a:noAutofit/>
          </a:bodyPr>
          <a:lstStyle/>
          <a:p>
            <a:r>
              <a:rPr lang="en-US" sz="4000" b="1" dirty="0">
                <a:latin typeface="+mn-lt"/>
              </a:rPr>
              <a:t>DRDO Conducts Successful Maiden Flight-test of ‘Kusha’</a:t>
            </a:r>
          </a:p>
        </p:txBody>
      </p:sp>
      <p:sp>
        <p:nvSpPr>
          <p:cNvPr id="3" name="Content Placeholder 2">
            <a:extLst>
              <a:ext uri="{FF2B5EF4-FFF2-40B4-BE49-F238E27FC236}">
                <a16:creationId xmlns:a16="http://schemas.microsoft.com/office/drawing/2014/main" id="{7F3E9157-818B-F9DC-04D4-BA23D211157D}"/>
              </a:ext>
            </a:extLst>
          </p:cNvPr>
          <p:cNvSpPr>
            <a:spLocks noGrp="1"/>
          </p:cNvSpPr>
          <p:nvPr>
            <p:ph idx="1"/>
          </p:nvPr>
        </p:nvSpPr>
        <p:spPr>
          <a:xfrm>
            <a:off x="323295" y="1280159"/>
            <a:ext cx="8566705" cy="3446891"/>
          </a:xfrm>
        </p:spPr>
        <p:txBody>
          <a:bodyPr>
            <a:noAutofit/>
          </a:bodyPr>
          <a:lstStyle/>
          <a:p>
            <a:pPr marL="0" indent="0">
              <a:lnSpc>
                <a:spcPct val="150000"/>
              </a:lnSpc>
              <a:buNone/>
            </a:pPr>
            <a:r>
              <a:rPr lang="en-US" dirty="0"/>
              <a:t>All weapon system elements, including the missiles, radars, command and control centre, have been developed by various DRDO laboratories and Industry partners.</a:t>
            </a:r>
          </a:p>
        </p:txBody>
      </p:sp>
      <p:pic>
        <p:nvPicPr>
          <p:cNvPr id="5" name="Picture 4" descr="Logo&#10;&#10;Description automatically generated">
            <a:extLst>
              <a:ext uri="{FF2B5EF4-FFF2-40B4-BE49-F238E27FC236}">
                <a16:creationId xmlns:a16="http://schemas.microsoft.com/office/drawing/2014/main" id="{41C6F580-22C3-8E79-F921-A9A5D74BD3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150B3C8F-9A33-937A-4119-208A05814054}"/>
              </a:ext>
            </a:extLst>
          </p:cNvPr>
          <p:cNvPicPr>
            <a:picLocks noChangeAspect="1"/>
          </p:cNvPicPr>
          <p:nvPr/>
        </p:nvPicPr>
        <p:blipFill>
          <a:blip r:embed="rId3"/>
          <a:stretch>
            <a:fillRect/>
          </a:stretch>
        </p:blipFill>
        <p:spPr>
          <a:xfrm>
            <a:off x="8995609" y="1568451"/>
            <a:ext cx="2781514" cy="4009390"/>
          </a:xfrm>
          <a:prstGeom prst="rect">
            <a:avLst/>
          </a:prstGeom>
        </p:spPr>
      </p:pic>
    </p:spTree>
    <p:extLst>
      <p:ext uri="{BB962C8B-B14F-4D97-AF65-F5344CB8AC3E}">
        <p14:creationId xmlns:p14="http://schemas.microsoft.com/office/powerpoint/2010/main" val="369492743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3FC31-5E1C-9C77-1217-97F37D1198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6B6C3C-1C27-922A-201D-3E9505A78AE2}"/>
              </a:ext>
            </a:extLst>
          </p:cNvPr>
          <p:cNvSpPr>
            <a:spLocks noGrp="1"/>
          </p:cNvSpPr>
          <p:nvPr>
            <p:ph type="title"/>
          </p:nvPr>
        </p:nvSpPr>
        <p:spPr>
          <a:xfrm>
            <a:off x="323295" y="350150"/>
            <a:ext cx="11217676" cy="930009"/>
          </a:xfrm>
        </p:spPr>
        <p:txBody>
          <a:bodyPr>
            <a:noAutofit/>
          </a:bodyPr>
          <a:lstStyle/>
          <a:p>
            <a:r>
              <a:rPr lang="en-US" sz="4000" b="1" dirty="0">
                <a:latin typeface="+mn-lt"/>
              </a:rPr>
              <a:t>DRDO Conducts Successful Maiden Flight-test of ‘Kusha’</a:t>
            </a:r>
          </a:p>
        </p:txBody>
      </p:sp>
      <p:sp>
        <p:nvSpPr>
          <p:cNvPr id="3" name="Content Placeholder 2">
            <a:extLst>
              <a:ext uri="{FF2B5EF4-FFF2-40B4-BE49-F238E27FC236}">
                <a16:creationId xmlns:a16="http://schemas.microsoft.com/office/drawing/2014/main" id="{5FB587DD-72FA-A173-2391-5BCD8BC03C02}"/>
              </a:ext>
            </a:extLst>
          </p:cNvPr>
          <p:cNvSpPr>
            <a:spLocks noGrp="1"/>
          </p:cNvSpPr>
          <p:nvPr>
            <p:ph idx="1"/>
          </p:nvPr>
        </p:nvSpPr>
        <p:spPr>
          <a:xfrm>
            <a:off x="323295" y="1280159"/>
            <a:ext cx="8566705" cy="3446891"/>
          </a:xfrm>
        </p:spPr>
        <p:txBody>
          <a:bodyPr>
            <a:noAutofit/>
          </a:bodyPr>
          <a:lstStyle/>
          <a:p>
            <a:pPr marL="0" indent="0">
              <a:lnSpc>
                <a:spcPct val="150000"/>
              </a:lnSpc>
              <a:buNone/>
            </a:pPr>
            <a:r>
              <a:rPr lang="en-US" dirty="0"/>
              <a:t>Raksha Mantri Shri Rajnath Singh stated that the successful test-flight of ‘Kusha’ marks an important milestone in Indian defence R&amp;D, highlighting the capability in developing long range surface-to-air missile system, possessed only by a handful of nations. </a:t>
            </a:r>
          </a:p>
        </p:txBody>
      </p:sp>
      <p:pic>
        <p:nvPicPr>
          <p:cNvPr id="5" name="Picture 4" descr="Logo&#10;&#10;Description automatically generated">
            <a:extLst>
              <a:ext uri="{FF2B5EF4-FFF2-40B4-BE49-F238E27FC236}">
                <a16:creationId xmlns:a16="http://schemas.microsoft.com/office/drawing/2014/main" id="{672AD2F5-39DA-286C-CE8E-C2A6C7648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4D8D06C2-D74B-333F-906B-97874C31F4E0}"/>
              </a:ext>
            </a:extLst>
          </p:cNvPr>
          <p:cNvPicPr>
            <a:picLocks noChangeAspect="1"/>
          </p:cNvPicPr>
          <p:nvPr/>
        </p:nvPicPr>
        <p:blipFill>
          <a:blip r:embed="rId3"/>
          <a:stretch>
            <a:fillRect/>
          </a:stretch>
        </p:blipFill>
        <p:spPr>
          <a:xfrm>
            <a:off x="8995609" y="1568451"/>
            <a:ext cx="2781514" cy="4009390"/>
          </a:xfrm>
          <a:prstGeom prst="rect">
            <a:avLst/>
          </a:prstGeom>
        </p:spPr>
      </p:pic>
    </p:spTree>
    <p:extLst>
      <p:ext uri="{BB962C8B-B14F-4D97-AF65-F5344CB8AC3E}">
        <p14:creationId xmlns:p14="http://schemas.microsoft.com/office/powerpoint/2010/main" val="2853218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A3D73-BB0F-D46B-54CA-7ECC1C8914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36DF22-D6BB-2468-B7D5-7BF184D46DE2}"/>
              </a:ext>
            </a:extLst>
          </p:cNvPr>
          <p:cNvSpPr>
            <a:spLocks noGrp="1"/>
          </p:cNvSpPr>
          <p:nvPr>
            <p:ph type="title"/>
          </p:nvPr>
        </p:nvSpPr>
        <p:spPr>
          <a:xfrm>
            <a:off x="323295" y="350151"/>
            <a:ext cx="11217676" cy="717950"/>
          </a:xfrm>
        </p:spPr>
        <p:txBody>
          <a:bodyPr>
            <a:noAutofit/>
          </a:bodyPr>
          <a:lstStyle/>
          <a:p>
            <a:r>
              <a:rPr lang="en-US" sz="4000" b="1" dirty="0">
                <a:latin typeface="+mn-lt"/>
              </a:rPr>
              <a:t>Major Defence Leadership Appointments</a:t>
            </a:r>
          </a:p>
        </p:txBody>
      </p:sp>
      <p:sp>
        <p:nvSpPr>
          <p:cNvPr id="3" name="Content Placeholder 2">
            <a:extLst>
              <a:ext uri="{FF2B5EF4-FFF2-40B4-BE49-F238E27FC236}">
                <a16:creationId xmlns:a16="http://schemas.microsoft.com/office/drawing/2014/main" id="{978CAFCE-018A-E9AB-6705-667C44C6B775}"/>
              </a:ext>
            </a:extLst>
          </p:cNvPr>
          <p:cNvSpPr>
            <a:spLocks noGrp="1"/>
          </p:cNvSpPr>
          <p:nvPr>
            <p:ph idx="1"/>
          </p:nvPr>
        </p:nvSpPr>
        <p:spPr>
          <a:xfrm>
            <a:off x="323295" y="1162431"/>
            <a:ext cx="11685203" cy="3446891"/>
          </a:xfrm>
        </p:spPr>
        <p:txBody>
          <a:bodyPr>
            <a:noAutofit/>
          </a:bodyPr>
          <a:lstStyle/>
          <a:p>
            <a:pPr marL="0" indent="0">
              <a:lnSpc>
                <a:spcPct val="150000"/>
              </a:lnSpc>
              <a:buNone/>
            </a:pPr>
            <a:r>
              <a:rPr lang="en-US" b="1" dirty="0"/>
              <a:t>Lieutenant General Mohit Malhotra, AVSM, SM</a:t>
            </a:r>
            <a:r>
              <a:rPr lang="en-US" dirty="0"/>
              <a:t> took over as the </a:t>
            </a:r>
            <a:r>
              <a:rPr lang="en-US" b="1" dirty="0"/>
              <a:t>General Officer Commanding-in-Chief (GOC-in-C), South Western Command</a:t>
            </a:r>
            <a:r>
              <a:rPr lang="en-US" dirty="0"/>
              <a:t>.</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40FEE21E-3F71-CDA0-B99C-FE82E55E5E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185DA4FB-4493-1C85-7AE3-F60481FD6811}"/>
              </a:ext>
            </a:extLst>
          </p:cNvPr>
          <p:cNvPicPr>
            <a:picLocks noChangeAspect="1"/>
          </p:cNvPicPr>
          <p:nvPr/>
        </p:nvPicPr>
        <p:blipFill>
          <a:blip r:embed="rId3"/>
          <a:stretch>
            <a:fillRect/>
          </a:stretch>
        </p:blipFill>
        <p:spPr>
          <a:xfrm>
            <a:off x="412587" y="3157552"/>
            <a:ext cx="4840134" cy="3229277"/>
          </a:xfrm>
          <a:prstGeom prst="rect">
            <a:avLst/>
          </a:prstGeom>
        </p:spPr>
      </p:pic>
    </p:spTree>
    <p:extLst>
      <p:ext uri="{BB962C8B-B14F-4D97-AF65-F5344CB8AC3E}">
        <p14:creationId xmlns:p14="http://schemas.microsoft.com/office/powerpoint/2010/main" val="100514011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BFF12-68AF-41B0-A937-02F81470BD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F48F93-7026-F455-744B-C3C15C55D8A9}"/>
              </a:ext>
            </a:extLst>
          </p:cNvPr>
          <p:cNvSpPr>
            <a:spLocks noGrp="1"/>
          </p:cNvSpPr>
          <p:nvPr>
            <p:ph type="title"/>
          </p:nvPr>
        </p:nvSpPr>
        <p:spPr>
          <a:xfrm>
            <a:off x="323295" y="350150"/>
            <a:ext cx="11217676" cy="930009"/>
          </a:xfrm>
        </p:spPr>
        <p:txBody>
          <a:bodyPr>
            <a:noAutofit/>
          </a:bodyPr>
          <a:lstStyle/>
          <a:p>
            <a:r>
              <a:rPr lang="en-US" sz="4000" b="1" dirty="0">
                <a:latin typeface="+mn-lt"/>
              </a:rPr>
              <a:t>DRDO Conducts Successful Maiden Flight-test of ‘Kusha’</a:t>
            </a:r>
          </a:p>
        </p:txBody>
      </p:sp>
      <p:sp>
        <p:nvSpPr>
          <p:cNvPr id="3" name="Content Placeholder 2">
            <a:extLst>
              <a:ext uri="{FF2B5EF4-FFF2-40B4-BE49-F238E27FC236}">
                <a16:creationId xmlns:a16="http://schemas.microsoft.com/office/drawing/2014/main" id="{B5717514-C080-24E5-1DDF-D1B046B157DD}"/>
              </a:ext>
            </a:extLst>
          </p:cNvPr>
          <p:cNvSpPr>
            <a:spLocks noGrp="1"/>
          </p:cNvSpPr>
          <p:nvPr>
            <p:ph idx="1"/>
          </p:nvPr>
        </p:nvSpPr>
        <p:spPr>
          <a:xfrm>
            <a:off x="323295" y="1280159"/>
            <a:ext cx="8566705" cy="3446891"/>
          </a:xfrm>
        </p:spPr>
        <p:txBody>
          <a:bodyPr>
            <a:noAutofit/>
          </a:bodyPr>
          <a:lstStyle/>
          <a:p>
            <a:pPr marL="0" indent="0">
              <a:lnSpc>
                <a:spcPct val="150000"/>
              </a:lnSpc>
              <a:buNone/>
            </a:pPr>
            <a:r>
              <a:rPr lang="en-US" dirty="0"/>
              <a:t>This, he added, will also eliminate the import dependency for such systems and signifies a giant leap in air defence capability of the nation.</a:t>
            </a:r>
          </a:p>
        </p:txBody>
      </p:sp>
      <p:pic>
        <p:nvPicPr>
          <p:cNvPr id="5" name="Picture 4" descr="Logo&#10;&#10;Description automatically generated">
            <a:extLst>
              <a:ext uri="{FF2B5EF4-FFF2-40B4-BE49-F238E27FC236}">
                <a16:creationId xmlns:a16="http://schemas.microsoft.com/office/drawing/2014/main" id="{84FEFAB0-5D67-40A5-A499-98CECEDE4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2DD68EF9-9D2C-B1EE-9D79-C648A9C58C69}"/>
              </a:ext>
            </a:extLst>
          </p:cNvPr>
          <p:cNvPicPr>
            <a:picLocks noChangeAspect="1"/>
          </p:cNvPicPr>
          <p:nvPr/>
        </p:nvPicPr>
        <p:blipFill>
          <a:blip r:embed="rId3"/>
          <a:stretch>
            <a:fillRect/>
          </a:stretch>
        </p:blipFill>
        <p:spPr>
          <a:xfrm>
            <a:off x="8995609" y="1568451"/>
            <a:ext cx="2781514" cy="4009390"/>
          </a:xfrm>
          <a:prstGeom prst="rect">
            <a:avLst/>
          </a:prstGeom>
        </p:spPr>
      </p:pic>
    </p:spTree>
    <p:extLst>
      <p:ext uri="{BB962C8B-B14F-4D97-AF65-F5344CB8AC3E}">
        <p14:creationId xmlns:p14="http://schemas.microsoft.com/office/powerpoint/2010/main" val="10465798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97C2A-CB90-4646-BCF5-A2D7576E1B64}"/>
              </a:ext>
            </a:extLst>
          </p:cNvPr>
          <p:cNvSpPr>
            <a:spLocks noGrp="1"/>
          </p:cNvSpPr>
          <p:nvPr>
            <p:ph type="title"/>
          </p:nvPr>
        </p:nvSpPr>
        <p:spPr>
          <a:xfrm>
            <a:off x="323295" y="350150"/>
            <a:ext cx="11217676" cy="812281"/>
          </a:xfrm>
        </p:spPr>
        <p:txBody>
          <a:bodyPr>
            <a:noAutofit/>
          </a:bodyPr>
          <a:lstStyle/>
          <a:p>
            <a:r>
              <a:rPr lang="en-US" sz="4000" b="1" dirty="0">
                <a:latin typeface="+mn-lt"/>
              </a:rPr>
              <a:t>Successful Development of First Indigenous Expendable Turbo Jet Engine</a:t>
            </a:r>
          </a:p>
        </p:txBody>
      </p:sp>
      <p:sp>
        <p:nvSpPr>
          <p:cNvPr id="3" name="Content Placeholder 2">
            <a:extLst>
              <a:ext uri="{FF2B5EF4-FFF2-40B4-BE49-F238E27FC236}">
                <a16:creationId xmlns:a16="http://schemas.microsoft.com/office/drawing/2014/main" id="{F08C4A95-7D5F-41EE-B924-E1F32A65495D}"/>
              </a:ext>
            </a:extLst>
          </p:cNvPr>
          <p:cNvSpPr>
            <a:spLocks noGrp="1"/>
          </p:cNvSpPr>
          <p:nvPr>
            <p:ph idx="1"/>
          </p:nvPr>
        </p:nvSpPr>
        <p:spPr>
          <a:xfrm>
            <a:off x="323295" y="1255129"/>
            <a:ext cx="11666541" cy="3222956"/>
          </a:xfrm>
        </p:spPr>
        <p:txBody>
          <a:bodyPr>
            <a:noAutofit/>
          </a:bodyPr>
          <a:lstStyle/>
          <a:p>
            <a:pPr marL="0" indent="0">
              <a:lnSpc>
                <a:spcPct val="150000"/>
              </a:lnSpc>
              <a:buNone/>
            </a:pPr>
            <a:r>
              <a:rPr lang="en-US" i="0" dirty="0">
                <a:effectLst/>
              </a:rPr>
              <a:t>The first indigenous Expendable Turbo Jet Engine of 350 kg thrust class, designed by DRDO’s </a:t>
            </a:r>
            <a:r>
              <a:rPr lang="en-US" b="1" i="0" dirty="0">
                <a:effectLst/>
              </a:rPr>
              <a:t>Gas Turbine Research Establishment </a:t>
            </a:r>
            <a:r>
              <a:rPr lang="en-US" i="0" dirty="0">
                <a:effectLst/>
              </a:rPr>
              <a:t>(GTRE), has been successfully developed. GTRE had identified Azad Engineering, Hyderabad as Industry partner for the manufacturing and assembly of the engine. </a:t>
            </a:r>
          </a:p>
        </p:txBody>
      </p:sp>
      <p:pic>
        <p:nvPicPr>
          <p:cNvPr id="5" name="Picture 4" descr="Logo&#10;&#10;Description automatically generated">
            <a:extLst>
              <a:ext uri="{FF2B5EF4-FFF2-40B4-BE49-F238E27FC236}">
                <a16:creationId xmlns:a16="http://schemas.microsoft.com/office/drawing/2014/main" id="{7738F7A4-8B09-548B-5C19-5741D60566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70CB1E39-65D6-1B26-AF37-512F608EEA43}"/>
              </a:ext>
            </a:extLst>
          </p:cNvPr>
          <p:cNvPicPr>
            <a:picLocks noChangeAspect="1"/>
          </p:cNvPicPr>
          <p:nvPr/>
        </p:nvPicPr>
        <p:blipFill>
          <a:blip r:embed="rId3"/>
          <a:stretch>
            <a:fillRect/>
          </a:stretch>
        </p:blipFill>
        <p:spPr>
          <a:xfrm>
            <a:off x="447040" y="4104640"/>
            <a:ext cx="3204280" cy="2403210"/>
          </a:xfrm>
          <a:prstGeom prst="rect">
            <a:avLst/>
          </a:prstGeom>
        </p:spPr>
      </p:pic>
      <p:pic>
        <p:nvPicPr>
          <p:cNvPr id="7" name="Picture 6">
            <a:extLst>
              <a:ext uri="{FF2B5EF4-FFF2-40B4-BE49-F238E27FC236}">
                <a16:creationId xmlns:a16="http://schemas.microsoft.com/office/drawing/2014/main" id="{A1D97DC7-E388-FD84-9D2F-D1648B10EC79}"/>
              </a:ext>
            </a:extLst>
          </p:cNvPr>
          <p:cNvPicPr>
            <a:picLocks noChangeAspect="1"/>
          </p:cNvPicPr>
          <p:nvPr/>
        </p:nvPicPr>
        <p:blipFill>
          <a:blip r:embed="rId4"/>
          <a:stretch>
            <a:fillRect/>
          </a:stretch>
        </p:blipFill>
        <p:spPr>
          <a:xfrm>
            <a:off x="3878580" y="4104640"/>
            <a:ext cx="3629660" cy="2419773"/>
          </a:xfrm>
          <a:prstGeom prst="rect">
            <a:avLst/>
          </a:prstGeom>
        </p:spPr>
      </p:pic>
    </p:spTree>
    <p:extLst>
      <p:ext uri="{BB962C8B-B14F-4D97-AF65-F5344CB8AC3E}">
        <p14:creationId xmlns:p14="http://schemas.microsoft.com/office/powerpoint/2010/main" val="150104146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B31BE-E9BE-9C65-3675-2A50288F41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F251BA-3DE6-4CD4-0FDF-73BBBC6A1482}"/>
              </a:ext>
            </a:extLst>
          </p:cNvPr>
          <p:cNvSpPr>
            <a:spLocks noGrp="1"/>
          </p:cNvSpPr>
          <p:nvPr>
            <p:ph type="title"/>
          </p:nvPr>
        </p:nvSpPr>
        <p:spPr>
          <a:xfrm>
            <a:off x="323295" y="350150"/>
            <a:ext cx="11217676" cy="812281"/>
          </a:xfrm>
        </p:spPr>
        <p:txBody>
          <a:bodyPr>
            <a:noAutofit/>
          </a:bodyPr>
          <a:lstStyle/>
          <a:p>
            <a:r>
              <a:rPr lang="en-US" sz="4000" b="1" dirty="0">
                <a:latin typeface="+mn-lt"/>
              </a:rPr>
              <a:t>Successful Development of First Indigenous Expendable Turbo Jet Engine</a:t>
            </a:r>
          </a:p>
        </p:txBody>
      </p:sp>
      <p:sp>
        <p:nvSpPr>
          <p:cNvPr id="3" name="Content Placeholder 2">
            <a:extLst>
              <a:ext uri="{FF2B5EF4-FFF2-40B4-BE49-F238E27FC236}">
                <a16:creationId xmlns:a16="http://schemas.microsoft.com/office/drawing/2014/main" id="{EA185F75-1C52-0B57-A0B8-60302909DCC1}"/>
              </a:ext>
            </a:extLst>
          </p:cNvPr>
          <p:cNvSpPr>
            <a:spLocks noGrp="1"/>
          </p:cNvSpPr>
          <p:nvPr>
            <p:ph idx="1"/>
          </p:nvPr>
        </p:nvSpPr>
        <p:spPr>
          <a:xfrm>
            <a:off x="323295" y="1255129"/>
            <a:ext cx="11666541" cy="3222956"/>
          </a:xfrm>
        </p:spPr>
        <p:txBody>
          <a:bodyPr>
            <a:noAutofit/>
          </a:bodyPr>
          <a:lstStyle/>
          <a:p>
            <a:pPr marL="0" indent="0">
              <a:lnSpc>
                <a:spcPct val="150000"/>
              </a:lnSpc>
              <a:buNone/>
            </a:pPr>
            <a:r>
              <a:rPr lang="en-US" i="0" dirty="0">
                <a:effectLst/>
              </a:rPr>
              <a:t>On July 22, 2026, the engine was successfully realised and delivered to GTRE by Azad Engineering, a landmark achievement for India's aerospace and defence ecosystem. </a:t>
            </a:r>
          </a:p>
        </p:txBody>
      </p:sp>
      <p:pic>
        <p:nvPicPr>
          <p:cNvPr id="5" name="Picture 4" descr="Logo&#10;&#10;Description automatically generated">
            <a:extLst>
              <a:ext uri="{FF2B5EF4-FFF2-40B4-BE49-F238E27FC236}">
                <a16:creationId xmlns:a16="http://schemas.microsoft.com/office/drawing/2014/main" id="{96786880-40A0-7B36-F0E2-88362AF890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4C48C51D-7558-8415-A743-E137A061D005}"/>
              </a:ext>
            </a:extLst>
          </p:cNvPr>
          <p:cNvPicPr>
            <a:picLocks noChangeAspect="1"/>
          </p:cNvPicPr>
          <p:nvPr/>
        </p:nvPicPr>
        <p:blipFill>
          <a:blip r:embed="rId3"/>
          <a:stretch>
            <a:fillRect/>
          </a:stretch>
        </p:blipFill>
        <p:spPr>
          <a:xfrm>
            <a:off x="447040" y="4104640"/>
            <a:ext cx="3204280" cy="2403210"/>
          </a:xfrm>
          <a:prstGeom prst="rect">
            <a:avLst/>
          </a:prstGeom>
        </p:spPr>
      </p:pic>
      <p:pic>
        <p:nvPicPr>
          <p:cNvPr id="7" name="Picture 6">
            <a:extLst>
              <a:ext uri="{FF2B5EF4-FFF2-40B4-BE49-F238E27FC236}">
                <a16:creationId xmlns:a16="http://schemas.microsoft.com/office/drawing/2014/main" id="{6ECFB6DF-D546-EA51-7ED6-DB19342C750A}"/>
              </a:ext>
            </a:extLst>
          </p:cNvPr>
          <p:cNvPicPr>
            <a:picLocks noChangeAspect="1"/>
          </p:cNvPicPr>
          <p:nvPr/>
        </p:nvPicPr>
        <p:blipFill>
          <a:blip r:embed="rId4"/>
          <a:stretch>
            <a:fillRect/>
          </a:stretch>
        </p:blipFill>
        <p:spPr>
          <a:xfrm>
            <a:off x="3878580" y="4104640"/>
            <a:ext cx="3629660" cy="2419773"/>
          </a:xfrm>
          <a:prstGeom prst="rect">
            <a:avLst/>
          </a:prstGeom>
        </p:spPr>
      </p:pic>
    </p:spTree>
    <p:extLst>
      <p:ext uri="{BB962C8B-B14F-4D97-AF65-F5344CB8AC3E}">
        <p14:creationId xmlns:p14="http://schemas.microsoft.com/office/powerpoint/2010/main" val="396443219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C2FF7-AD8E-5299-A74B-AD02BDCA20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3FF04E-BBAA-5FBD-2C58-1D26D88C95A7}"/>
              </a:ext>
            </a:extLst>
          </p:cNvPr>
          <p:cNvSpPr>
            <a:spLocks noGrp="1"/>
          </p:cNvSpPr>
          <p:nvPr>
            <p:ph type="title"/>
          </p:nvPr>
        </p:nvSpPr>
        <p:spPr>
          <a:xfrm>
            <a:off x="323295" y="350150"/>
            <a:ext cx="11217676" cy="812281"/>
          </a:xfrm>
        </p:spPr>
        <p:txBody>
          <a:bodyPr>
            <a:noAutofit/>
          </a:bodyPr>
          <a:lstStyle/>
          <a:p>
            <a:r>
              <a:rPr lang="en-US" sz="4000" b="1" dirty="0">
                <a:latin typeface="+mn-lt"/>
              </a:rPr>
              <a:t>Successful Development of First Indigenous Expendable Turbo Jet Engine</a:t>
            </a:r>
          </a:p>
        </p:txBody>
      </p:sp>
      <p:sp>
        <p:nvSpPr>
          <p:cNvPr id="3" name="Content Placeholder 2">
            <a:extLst>
              <a:ext uri="{FF2B5EF4-FFF2-40B4-BE49-F238E27FC236}">
                <a16:creationId xmlns:a16="http://schemas.microsoft.com/office/drawing/2014/main" id="{FBFFA2D8-B626-9091-EA4C-125C45AD4F71}"/>
              </a:ext>
            </a:extLst>
          </p:cNvPr>
          <p:cNvSpPr>
            <a:spLocks noGrp="1"/>
          </p:cNvSpPr>
          <p:nvPr>
            <p:ph idx="1"/>
          </p:nvPr>
        </p:nvSpPr>
        <p:spPr>
          <a:xfrm>
            <a:off x="323295" y="1255129"/>
            <a:ext cx="11666541" cy="3222956"/>
          </a:xfrm>
        </p:spPr>
        <p:txBody>
          <a:bodyPr>
            <a:noAutofit/>
          </a:bodyPr>
          <a:lstStyle/>
          <a:p>
            <a:pPr marL="0" indent="0">
              <a:lnSpc>
                <a:spcPct val="150000"/>
              </a:lnSpc>
              <a:buNone/>
            </a:pPr>
            <a:r>
              <a:rPr lang="en-US" i="0" dirty="0">
                <a:effectLst/>
              </a:rPr>
              <a:t>The delivery marks the culmination of years of precision engineering, advanced manufacturing, and close partnership between India's scientific &amp; industrial communities.</a:t>
            </a:r>
          </a:p>
          <a:p>
            <a:pPr marL="0" indent="0">
              <a:lnSpc>
                <a:spcPct val="150000"/>
              </a:lnSpc>
              <a:buNone/>
            </a:pPr>
            <a:endParaRPr lang="en-US" i="0" dirty="0">
              <a:effectLst/>
            </a:endParaRPr>
          </a:p>
        </p:txBody>
      </p:sp>
      <p:pic>
        <p:nvPicPr>
          <p:cNvPr id="5" name="Picture 4" descr="Logo&#10;&#10;Description automatically generated">
            <a:extLst>
              <a:ext uri="{FF2B5EF4-FFF2-40B4-BE49-F238E27FC236}">
                <a16:creationId xmlns:a16="http://schemas.microsoft.com/office/drawing/2014/main" id="{B774F549-CAD2-C39D-5439-6C0658A81C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331A22EA-40C7-1329-5D99-49789D0C1A15}"/>
              </a:ext>
            </a:extLst>
          </p:cNvPr>
          <p:cNvPicPr>
            <a:picLocks noChangeAspect="1"/>
          </p:cNvPicPr>
          <p:nvPr/>
        </p:nvPicPr>
        <p:blipFill>
          <a:blip r:embed="rId3"/>
          <a:stretch>
            <a:fillRect/>
          </a:stretch>
        </p:blipFill>
        <p:spPr>
          <a:xfrm>
            <a:off x="447040" y="4104640"/>
            <a:ext cx="3204280" cy="2403210"/>
          </a:xfrm>
          <a:prstGeom prst="rect">
            <a:avLst/>
          </a:prstGeom>
        </p:spPr>
      </p:pic>
      <p:pic>
        <p:nvPicPr>
          <p:cNvPr id="7" name="Picture 6">
            <a:extLst>
              <a:ext uri="{FF2B5EF4-FFF2-40B4-BE49-F238E27FC236}">
                <a16:creationId xmlns:a16="http://schemas.microsoft.com/office/drawing/2014/main" id="{F00C8498-B496-36A2-21DB-C7FEB74B1A26}"/>
              </a:ext>
            </a:extLst>
          </p:cNvPr>
          <p:cNvPicPr>
            <a:picLocks noChangeAspect="1"/>
          </p:cNvPicPr>
          <p:nvPr/>
        </p:nvPicPr>
        <p:blipFill>
          <a:blip r:embed="rId4"/>
          <a:stretch>
            <a:fillRect/>
          </a:stretch>
        </p:blipFill>
        <p:spPr>
          <a:xfrm>
            <a:off x="3878580" y="4104640"/>
            <a:ext cx="3629660" cy="2419773"/>
          </a:xfrm>
          <a:prstGeom prst="rect">
            <a:avLst/>
          </a:prstGeom>
        </p:spPr>
      </p:pic>
    </p:spTree>
    <p:extLst>
      <p:ext uri="{BB962C8B-B14F-4D97-AF65-F5344CB8AC3E}">
        <p14:creationId xmlns:p14="http://schemas.microsoft.com/office/powerpoint/2010/main" val="369003952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603F6-9481-A33B-4B5E-DBBEB9D54C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3FA7B2-29E3-F7B8-0376-AB03D05E0F5B}"/>
              </a:ext>
            </a:extLst>
          </p:cNvPr>
          <p:cNvSpPr>
            <a:spLocks noGrp="1"/>
          </p:cNvSpPr>
          <p:nvPr>
            <p:ph type="title"/>
          </p:nvPr>
        </p:nvSpPr>
        <p:spPr>
          <a:xfrm>
            <a:off x="323295" y="350150"/>
            <a:ext cx="11217676" cy="812281"/>
          </a:xfrm>
        </p:spPr>
        <p:txBody>
          <a:bodyPr>
            <a:noAutofit/>
          </a:bodyPr>
          <a:lstStyle/>
          <a:p>
            <a:r>
              <a:rPr lang="en-US" sz="4000" b="1" dirty="0">
                <a:latin typeface="+mn-lt"/>
              </a:rPr>
              <a:t>Successful Development of First Indigenous Expendable Turbo Jet Engine</a:t>
            </a:r>
          </a:p>
        </p:txBody>
      </p:sp>
      <p:sp>
        <p:nvSpPr>
          <p:cNvPr id="3" name="Content Placeholder 2">
            <a:extLst>
              <a:ext uri="{FF2B5EF4-FFF2-40B4-BE49-F238E27FC236}">
                <a16:creationId xmlns:a16="http://schemas.microsoft.com/office/drawing/2014/main" id="{1C21E215-9BA4-6ADF-044B-CD3C12906B7A}"/>
              </a:ext>
            </a:extLst>
          </p:cNvPr>
          <p:cNvSpPr>
            <a:spLocks noGrp="1"/>
          </p:cNvSpPr>
          <p:nvPr>
            <p:ph idx="1"/>
          </p:nvPr>
        </p:nvSpPr>
        <p:spPr>
          <a:xfrm>
            <a:off x="323295" y="1255129"/>
            <a:ext cx="11666541" cy="3222956"/>
          </a:xfrm>
        </p:spPr>
        <p:txBody>
          <a:bodyPr>
            <a:noAutofit/>
          </a:bodyPr>
          <a:lstStyle/>
          <a:p>
            <a:pPr marL="0" indent="0">
              <a:lnSpc>
                <a:spcPct val="150000"/>
              </a:lnSpc>
              <a:buNone/>
            </a:pPr>
            <a:r>
              <a:rPr lang="en-US" i="0" dirty="0">
                <a:effectLst/>
              </a:rPr>
              <a:t>Mastered by only a handful of nations, jet engine technology is widely regarded as one of the most sophisticated engineering disciplines in the world, demanding exceptional precision, advanced metallurgy, and uncompromising manufacturing standards. </a:t>
            </a:r>
          </a:p>
        </p:txBody>
      </p:sp>
      <p:pic>
        <p:nvPicPr>
          <p:cNvPr id="5" name="Picture 4" descr="Logo&#10;&#10;Description automatically generated">
            <a:extLst>
              <a:ext uri="{FF2B5EF4-FFF2-40B4-BE49-F238E27FC236}">
                <a16:creationId xmlns:a16="http://schemas.microsoft.com/office/drawing/2014/main" id="{5FB8B228-04DA-5FDB-A20B-4F6D28F529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FCE8A3DC-DB34-E8C8-5B41-10E2B4D94DB2}"/>
              </a:ext>
            </a:extLst>
          </p:cNvPr>
          <p:cNvPicPr>
            <a:picLocks noChangeAspect="1"/>
          </p:cNvPicPr>
          <p:nvPr/>
        </p:nvPicPr>
        <p:blipFill>
          <a:blip r:embed="rId3"/>
          <a:stretch>
            <a:fillRect/>
          </a:stretch>
        </p:blipFill>
        <p:spPr>
          <a:xfrm>
            <a:off x="447040" y="4104640"/>
            <a:ext cx="3204280" cy="2403210"/>
          </a:xfrm>
          <a:prstGeom prst="rect">
            <a:avLst/>
          </a:prstGeom>
        </p:spPr>
      </p:pic>
      <p:pic>
        <p:nvPicPr>
          <p:cNvPr id="7" name="Picture 6">
            <a:extLst>
              <a:ext uri="{FF2B5EF4-FFF2-40B4-BE49-F238E27FC236}">
                <a16:creationId xmlns:a16="http://schemas.microsoft.com/office/drawing/2014/main" id="{76B5F880-5AED-1494-3E9B-B4D51AB992C6}"/>
              </a:ext>
            </a:extLst>
          </p:cNvPr>
          <p:cNvPicPr>
            <a:picLocks noChangeAspect="1"/>
          </p:cNvPicPr>
          <p:nvPr/>
        </p:nvPicPr>
        <p:blipFill>
          <a:blip r:embed="rId4"/>
          <a:stretch>
            <a:fillRect/>
          </a:stretch>
        </p:blipFill>
        <p:spPr>
          <a:xfrm>
            <a:off x="3878580" y="4104640"/>
            <a:ext cx="3629660" cy="2419773"/>
          </a:xfrm>
          <a:prstGeom prst="rect">
            <a:avLst/>
          </a:prstGeom>
        </p:spPr>
      </p:pic>
    </p:spTree>
    <p:extLst>
      <p:ext uri="{BB962C8B-B14F-4D97-AF65-F5344CB8AC3E}">
        <p14:creationId xmlns:p14="http://schemas.microsoft.com/office/powerpoint/2010/main" val="402120824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B2500-1D4C-9939-9675-65EDB731EA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76B4F5-BAEC-F25D-C590-AD7E4945F93F}"/>
              </a:ext>
            </a:extLst>
          </p:cNvPr>
          <p:cNvSpPr>
            <a:spLocks noGrp="1"/>
          </p:cNvSpPr>
          <p:nvPr>
            <p:ph type="title"/>
          </p:nvPr>
        </p:nvSpPr>
        <p:spPr>
          <a:xfrm>
            <a:off x="323295" y="350150"/>
            <a:ext cx="11217676" cy="812281"/>
          </a:xfrm>
        </p:spPr>
        <p:txBody>
          <a:bodyPr>
            <a:noAutofit/>
          </a:bodyPr>
          <a:lstStyle/>
          <a:p>
            <a:r>
              <a:rPr lang="en-US" sz="4000" b="1" dirty="0">
                <a:latin typeface="+mn-lt"/>
              </a:rPr>
              <a:t>Successful Development of First Indigenous Expendable Turbo Jet Engine</a:t>
            </a:r>
          </a:p>
        </p:txBody>
      </p:sp>
      <p:sp>
        <p:nvSpPr>
          <p:cNvPr id="3" name="Content Placeholder 2">
            <a:extLst>
              <a:ext uri="{FF2B5EF4-FFF2-40B4-BE49-F238E27FC236}">
                <a16:creationId xmlns:a16="http://schemas.microsoft.com/office/drawing/2014/main" id="{15E81B5F-6F1C-8D1B-5728-C2BD0EFFD0D6}"/>
              </a:ext>
            </a:extLst>
          </p:cNvPr>
          <p:cNvSpPr>
            <a:spLocks noGrp="1"/>
          </p:cNvSpPr>
          <p:nvPr>
            <p:ph idx="1"/>
          </p:nvPr>
        </p:nvSpPr>
        <p:spPr>
          <a:xfrm>
            <a:off x="323295" y="1255129"/>
            <a:ext cx="11666541" cy="3222956"/>
          </a:xfrm>
        </p:spPr>
        <p:txBody>
          <a:bodyPr>
            <a:noAutofit/>
          </a:bodyPr>
          <a:lstStyle/>
          <a:p>
            <a:pPr marL="0" indent="0">
              <a:lnSpc>
                <a:spcPct val="150000"/>
              </a:lnSpc>
              <a:buNone/>
            </a:pPr>
            <a:r>
              <a:rPr lang="en-US" i="0" dirty="0">
                <a:effectLst/>
              </a:rPr>
              <a:t>Delivery of such complex system based on the design of DRDO reflects the growing technological capabilities of the Indian Defence Industry.</a:t>
            </a:r>
          </a:p>
        </p:txBody>
      </p:sp>
      <p:pic>
        <p:nvPicPr>
          <p:cNvPr id="5" name="Picture 4" descr="Logo&#10;&#10;Description automatically generated">
            <a:extLst>
              <a:ext uri="{FF2B5EF4-FFF2-40B4-BE49-F238E27FC236}">
                <a16:creationId xmlns:a16="http://schemas.microsoft.com/office/drawing/2014/main" id="{352A28BC-6DB1-8022-EB24-65CF81666D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C1D8E9CA-4DE3-DDBB-008C-8A5708B13C7D}"/>
              </a:ext>
            </a:extLst>
          </p:cNvPr>
          <p:cNvPicPr>
            <a:picLocks noChangeAspect="1"/>
          </p:cNvPicPr>
          <p:nvPr/>
        </p:nvPicPr>
        <p:blipFill>
          <a:blip r:embed="rId3"/>
          <a:stretch>
            <a:fillRect/>
          </a:stretch>
        </p:blipFill>
        <p:spPr>
          <a:xfrm>
            <a:off x="447040" y="4104640"/>
            <a:ext cx="3204280" cy="2403210"/>
          </a:xfrm>
          <a:prstGeom prst="rect">
            <a:avLst/>
          </a:prstGeom>
        </p:spPr>
      </p:pic>
      <p:pic>
        <p:nvPicPr>
          <p:cNvPr id="7" name="Picture 6">
            <a:extLst>
              <a:ext uri="{FF2B5EF4-FFF2-40B4-BE49-F238E27FC236}">
                <a16:creationId xmlns:a16="http://schemas.microsoft.com/office/drawing/2014/main" id="{9C594C53-5DDD-AE28-B3E3-D19EAA1567FA}"/>
              </a:ext>
            </a:extLst>
          </p:cNvPr>
          <p:cNvPicPr>
            <a:picLocks noChangeAspect="1"/>
          </p:cNvPicPr>
          <p:nvPr/>
        </p:nvPicPr>
        <p:blipFill>
          <a:blip r:embed="rId4"/>
          <a:stretch>
            <a:fillRect/>
          </a:stretch>
        </p:blipFill>
        <p:spPr>
          <a:xfrm>
            <a:off x="3878580" y="4104640"/>
            <a:ext cx="3629660" cy="2419773"/>
          </a:xfrm>
          <a:prstGeom prst="rect">
            <a:avLst/>
          </a:prstGeom>
        </p:spPr>
      </p:pic>
    </p:spTree>
    <p:extLst>
      <p:ext uri="{BB962C8B-B14F-4D97-AF65-F5344CB8AC3E}">
        <p14:creationId xmlns:p14="http://schemas.microsoft.com/office/powerpoint/2010/main" val="36397960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7C04A-EBD0-EAA4-D945-BE1B592EF6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C3D2FD-5D9F-971B-62D1-955D3734F69C}"/>
              </a:ext>
            </a:extLst>
          </p:cNvPr>
          <p:cNvSpPr>
            <a:spLocks noGrp="1"/>
          </p:cNvSpPr>
          <p:nvPr>
            <p:ph type="title"/>
          </p:nvPr>
        </p:nvSpPr>
        <p:spPr>
          <a:xfrm>
            <a:off x="323295" y="350150"/>
            <a:ext cx="11217676" cy="812281"/>
          </a:xfrm>
        </p:spPr>
        <p:txBody>
          <a:bodyPr>
            <a:noAutofit/>
          </a:bodyPr>
          <a:lstStyle/>
          <a:p>
            <a:r>
              <a:rPr lang="en-US" sz="4000" b="1" dirty="0">
                <a:latin typeface="+mn-lt"/>
              </a:rPr>
              <a:t>India Targets Five Small Modular Reactors By 2033</a:t>
            </a:r>
          </a:p>
        </p:txBody>
      </p:sp>
      <p:sp>
        <p:nvSpPr>
          <p:cNvPr id="3" name="Content Placeholder 2">
            <a:extLst>
              <a:ext uri="{FF2B5EF4-FFF2-40B4-BE49-F238E27FC236}">
                <a16:creationId xmlns:a16="http://schemas.microsoft.com/office/drawing/2014/main" id="{DBBA6E6A-A86D-9235-4872-B2E1C9F1CF4F}"/>
              </a:ext>
            </a:extLst>
          </p:cNvPr>
          <p:cNvSpPr>
            <a:spLocks noGrp="1"/>
          </p:cNvSpPr>
          <p:nvPr>
            <p:ph idx="1"/>
          </p:nvPr>
        </p:nvSpPr>
        <p:spPr>
          <a:xfrm>
            <a:off x="323295" y="1255129"/>
            <a:ext cx="11666541" cy="3222956"/>
          </a:xfrm>
        </p:spPr>
        <p:txBody>
          <a:bodyPr>
            <a:noAutofit/>
          </a:bodyPr>
          <a:lstStyle/>
          <a:p>
            <a:pPr marL="0" indent="0">
              <a:lnSpc>
                <a:spcPct val="150000"/>
              </a:lnSpc>
              <a:buNone/>
            </a:pPr>
            <a:r>
              <a:rPr lang="en-US" i="0" dirty="0">
                <a:effectLst/>
              </a:rPr>
              <a:t>India has accelerated its nuclear ambitions, confirming plans to commission at least five indigenous small modular reactors (SMRs) by 2033, with </a:t>
            </a:r>
            <a:r>
              <a:rPr lang="en-US" i="0" dirty="0" err="1">
                <a:effectLst/>
              </a:rPr>
              <a:t>Tarapur</a:t>
            </a:r>
            <a:r>
              <a:rPr lang="en-US" i="0" dirty="0">
                <a:effectLst/>
              </a:rPr>
              <a:t> in Maharashtra designated as the first site.</a:t>
            </a:r>
          </a:p>
        </p:txBody>
      </p:sp>
      <p:pic>
        <p:nvPicPr>
          <p:cNvPr id="5" name="Picture 4" descr="Logo&#10;&#10;Description automatically generated">
            <a:extLst>
              <a:ext uri="{FF2B5EF4-FFF2-40B4-BE49-F238E27FC236}">
                <a16:creationId xmlns:a16="http://schemas.microsoft.com/office/drawing/2014/main" id="{93925D4B-1ED8-4400-7287-EDAAF3BEB0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E790A3D5-3554-583B-B4A2-0D20F56867B8}"/>
              </a:ext>
            </a:extLst>
          </p:cNvPr>
          <p:cNvPicPr>
            <a:picLocks noChangeAspect="1"/>
          </p:cNvPicPr>
          <p:nvPr/>
        </p:nvPicPr>
        <p:blipFill>
          <a:blip r:embed="rId3"/>
          <a:stretch>
            <a:fillRect/>
          </a:stretch>
        </p:blipFill>
        <p:spPr>
          <a:xfrm>
            <a:off x="6087631" y="3427251"/>
            <a:ext cx="16737" cy="3497"/>
          </a:xfrm>
          <a:prstGeom prst="rect">
            <a:avLst/>
          </a:prstGeom>
        </p:spPr>
      </p:pic>
      <p:pic>
        <p:nvPicPr>
          <p:cNvPr id="7" name="Picture 6" descr="What are Small Modular Reactors (SMRs)? | IAEA">
            <a:extLst>
              <a:ext uri="{FF2B5EF4-FFF2-40B4-BE49-F238E27FC236}">
                <a16:creationId xmlns:a16="http://schemas.microsoft.com/office/drawing/2014/main" id="{DA5562F2-DF3D-6C77-32EE-183DB0750635}"/>
              </a:ext>
            </a:extLst>
          </p:cNvPr>
          <p:cNvPicPr>
            <a:picLocks noChangeAspect="1"/>
          </p:cNvPicPr>
          <p:nvPr/>
        </p:nvPicPr>
        <p:blipFill>
          <a:blip r:embed="rId4"/>
          <a:stretch>
            <a:fillRect/>
          </a:stretch>
        </p:blipFill>
        <p:spPr>
          <a:xfrm>
            <a:off x="406400" y="3867520"/>
            <a:ext cx="4693920" cy="2640330"/>
          </a:xfrm>
          <a:prstGeom prst="rect">
            <a:avLst/>
          </a:prstGeom>
        </p:spPr>
      </p:pic>
    </p:spTree>
    <p:extLst>
      <p:ext uri="{BB962C8B-B14F-4D97-AF65-F5344CB8AC3E}">
        <p14:creationId xmlns:p14="http://schemas.microsoft.com/office/powerpoint/2010/main" val="290263140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4AB10-194C-A6DA-2D7A-C500BC08DF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0FC485-3697-93D3-BD47-BF25F23A090E}"/>
              </a:ext>
            </a:extLst>
          </p:cNvPr>
          <p:cNvSpPr>
            <a:spLocks noGrp="1"/>
          </p:cNvSpPr>
          <p:nvPr>
            <p:ph type="title"/>
          </p:nvPr>
        </p:nvSpPr>
        <p:spPr>
          <a:xfrm>
            <a:off x="323295" y="350150"/>
            <a:ext cx="11217676" cy="812281"/>
          </a:xfrm>
        </p:spPr>
        <p:txBody>
          <a:bodyPr>
            <a:noAutofit/>
          </a:bodyPr>
          <a:lstStyle/>
          <a:p>
            <a:r>
              <a:rPr lang="en-US" sz="4000" b="1" dirty="0">
                <a:latin typeface="+mn-lt"/>
              </a:rPr>
              <a:t>India Targets Five Small Modular Reactors By 2033</a:t>
            </a:r>
          </a:p>
        </p:txBody>
      </p:sp>
      <p:sp>
        <p:nvSpPr>
          <p:cNvPr id="3" name="Content Placeholder 2">
            <a:extLst>
              <a:ext uri="{FF2B5EF4-FFF2-40B4-BE49-F238E27FC236}">
                <a16:creationId xmlns:a16="http://schemas.microsoft.com/office/drawing/2014/main" id="{7DB678B6-7447-D25C-7F48-37ECE9B30A7F}"/>
              </a:ext>
            </a:extLst>
          </p:cNvPr>
          <p:cNvSpPr>
            <a:spLocks noGrp="1"/>
          </p:cNvSpPr>
          <p:nvPr>
            <p:ph idx="1"/>
          </p:nvPr>
        </p:nvSpPr>
        <p:spPr>
          <a:xfrm>
            <a:off x="323295" y="1255129"/>
            <a:ext cx="11666541" cy="3222956"/>
          </a:xfrm>
        </p:spPr>
        <p:txBody>
          <a:bodyPr>
            <a:noAutofit/>
          </a:bodyPr>
          <a:lstStyle/>
          <a:p>
            <a:pPr marL="0" indent="0">
              <a:lnSpc>
                <a:spcPct val="150000"/>
              </a:lnSpc>
              <a:buNone/>
            </a:pPr>
            <a:r>
              <a:rPr lang="en-US" i="0" dirty="0">
                <a:effectLst/>
              </a:rPr>
              <a:t>The initiative is backed by a ₹20,000 crore allocation under the Nuclear Energy Mission and aims to expand nuclear capacity to 100 GW by 2047, reducing reliance on fossil fuels.</a:t>
            </a:r>
          </a:p>
        </p:txBody>
      </p:sp>
      <p:pic>
        <p:nvPicPr>
          <p:cNvPr id="5" name="Picture 4" descr="Logo&#10;&#10;Description automatically generated">
            <a:extLst>
              <a:ext uri="{FF2B5EF4-FFF2-40B4-BE49-F238E27FC236}">
                <a16:creationId xmlns:a16="http://schemas.microsoft.com/office/drawing/2014/main" id="{09D4FCEE-1A36-9F8F-AB79-37C3B5B2E0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7BE32039-1603-81E8-CD19-441DD864E730}"/>
              </a:ext>
            </a:extLst>
          </p:cNvPr>
          <p:cNvPicPr>
            <a:picLocks noChangeAspect="1"/>
          </p:cNvPicPr>
          <p:nvPr/>
        </p:nvPicPr>
        <p:blipFill>
          <a:blip r:embed="rId3"/>
          <a:stretch>
            <a:fillRect/>
          </a:stretch>
        </p:blipFill>
        <p:spPr>
          <a:xfrm>
            <a:off x="6087631" y="3427251"/>
            <a:ext cx="16737" cy="3497"/>
          </a:xfrm>
          <a:prstGeom prst="rect">
            <a:avLst/>
          </a:prstGeom>
        </p:spPr>
      </p:pic>
      <p:pic>
        <p:nvPicPr>
          <p:cNvPr id="7" name="Picture 6" descr="What are Small Modular Reactors (SMRs)? | IAEA">
            <a:extLst>
              <a:ext uri="{FF2B5EF4-FFF2-40B4-BE49-F238E27FC236}">
                <a16:creationId xmlns:a16="http://schemas.microsoft.com/office/drawing/2014/main" id="{6DA0863F-E5A7-1029-BA30-EA159BF269EF}"/>
              </a:ext>
            </a:extLst>
          </p:cNvPr>
          <p:cNvPicPr>
            <a:picLocks noChangeAspect="1"/>
          </p:cNvPicPr>
          <p:nvPr/>
        </p:nvPicPr>
        <p:blipFill>
          <a:blip r:embed="rId4"/>
          <a:stretch>
            <a:fillRect/>
          </a:stretch>
        </p:blipFill>
        <p:spPr>
          <a:xfrm>
            <a:off x="406400" y="3867520"/>
            <a:ext cx="4693920" cy="2640330"/>
          </a:xfrm>
          <a:prstGeom prst="rect">
            <a:avLst/>
          </a:prstGeom>
        </p:spPr>
      </p:pic>
    </p:spTree>
    <p:extLst>
      <p:ext uri="{BB962C8B-B14F-4D97-AF65-F5344CB8AC3E}">
        <p14:creationId xmlns:p14="http://schemas.microsoft.com/office/powerpoint/2010/main" val="20824169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90895-05B7-4AB2-E6AB-0F9FCAA716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6E279E-DFDC-3235-90FC-4BBD610BF9C9}"/>
              </a:ext>
            </a:extLst>
          </p:cNvPr>
          <p:cNvSpPr>
            <a:spLocks noGrp="1"/>
          </p:cNvSpPr>
          <p:nvPr>
            <p:ph type="title"/>
          </p:nvPr>
        </p:nvSpPr>
        <p:spPr>
          <a:xfrm>
            <a:off x="323295" y="350150"/>
            <a:ext cx="11217676" cy="812281"/>
          </a:xfrm>
        </p:spPr>
        <p:txBody>
          <a:bodyPr>
            <a:noAutofit/>
          </a:bodyPr>
          <a:lstStyle/>
          <a:p>
            <a:r>
              <a:rPr lang="en-US" sz="4000" b="1" dirty="0">
                <a:latin typeface="+mn-lt"/>
              </a:rPr>
              <a:t>India Targets Five Small Modular Reactors By 2033</a:t>
            </a:r>
          </a:p>
        </p:txBody>
      </p:sp>
      <p:sp>
        <p:nvSpPr>
          <p:cNvPr id="3" name="Content Placeholder 2">
            <a:extLst>
              <a:ext uri="{FF2B5EF4-FFF2-40B4-BE49-F238E27FC236}">
                <a16:creationId xmlns:a16="http://schemas.microsoft.com/office/drawing/2014/main" id="{1D0DDF0F-B692-0F09-6577-1E033BE8FB53}"/>
              </a:ext>
            </a:extLst>
          </p:cNvPr>
          <p:cNvSpPr>
            <a:spLocks noGrp="1"/>
          </p:cNvSpPr>
          <p:nvPr>
            <p:ph idx="1"/>
          </p:nvPr>
        </p:nvSpPr>
        <p:spPr>
          <a:xfrm>
            <a:off x="323295" y="1255129"/>
            <a:ext cx="11666541" cy="3222956"/>
          </a:xfrm>
        </p:spPr>
        <p:txBody>
          <a:bodyPr>
            <a:noAutofit/>
          </a:bodyPr>
          <a:lstStyle/>
          <a:p>
            <a:pPr marL="0" indent="0">
              <a:lnSpc>
                <a:spcPct val="150000"/>
              </a:lnSpc>
              <a:buNone/>
            </a:pPr>
            <a:r>
              <a:rPr lang="en-US" i="0" dirty="0">
                <a:effectLst/>
              </a:rPr>
              <a:t>India has formally advanced its program for small modular reactors, targeting the commissioning of five units by 2033. The Bhabha Atomic Research Centre is leading the development of three designs: the 220 MW Bharat Small Modular Reactor, a 55 MW reactor, and a high‑temperature gas‑cooled reactor intended for hydrogen production.</a:t>
            </a:r>
          </a:p>
        </p:txBody>
      </p:sp>
      <p:pic>
        <p:nvPicPr>
          <p:cNvPr id="5" name="Picture 4" descr="Logo&#10;&#10;Description automatically generated">
            <a:extLst>
              <a:ext uri="{FF2B5EF4-FFF2-40B4-BE49-F238E27FC236}">
                <a16:creationId xmlns:a16="http://schemas.microsoft.com/office/drawing/2014/main" id="{DDCEDD1C-8D95-F36E-79A4-71075F5ADB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86FFA6D2-B619-8804-7C5C-0ACDF0046E8B}"/>
              </a:ext>
            </a:extLst>
          </p:cNvPr>
          <p:cNvPicPr>
            <a:picLocks noChangeAspect="1"/>
          </p:cNvPicPr>
          <p:nvPr/>
        </p:nvPicPr>
        <p:blipFill>
          <a:blip r:embed="rId3"/>
          <a:stretch>
            <a:fillRect/>
          </a:stretch>
        </p:blipFill>
        <p:spPr>
          <a:xfrm>
            <a:off x="6087631" y="3427251"/>
            <a:ext cx="16737" cy="3497"/>
          </a:xfrm>
          <a:prstGeom prst="rect">
            <a:avLst/>
          </a:prstGeom>
        </p:spPr>
      </p:pic>
    </p:spTree>
    <p:extLst>
      <p:ext uri="{BB962C8B-B14F-4D97-AF65-F5344CB8AC3E}">
        <p14:creationId xmlns:p14="http://schemas.microsoft.com/office/powerpoint/2010/main" val="331956242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A4E4F-0A6C-0947-69F3-D68196D216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98D87F-E6A3-08A4-1C91-397CE544C8C0}"/>
              </a:ext>
            </a:extLst>
          </p:cNvPr>
          <p:cNvSpPr>
            <a:spLocks noGrp="1"/>
          </p:cNvSpPr>
          <p:nvPr>
            <p:ph type="title"/>
          </p:nvPr>
        </p:nvSpPr>
        <p:spPr>
          <a:xfrm>
            <a:off x="323295" y="350150"/>
            <a:ext cx="11217676" cy="812281"/>
          </a:xfrm>
        </p:spPr>
        <p:txBody>
          <a:bodyPr>
            <a:noAutofit/>
          </a:bodyPr>
          <a:lstStyle/>
          <a:p>
            <a:r>
              <a:rPr lang="en-US" sz="4000" b="1" dirty="0">
                <a:latin typeface="+mn-lt"/>
              </a:rPr>
              <a:t>India Targets Five Small Modular Reactors By 2033</a:t>
            </a:r>
          </a:p>
        </p:txBody>
      </p:sp>
      <p:sp>
        <p:nvSpPr>
          <p:cNvPr id="3" name="Content Placeholder 2">
            <a:extLst>
              <a:ext uri="{FF2B5EF4-FFF2-40B4-BE49-F238E27FC236}">
                <a16:creationId xmlns:a16="http://schemas.microsoft.com/office/drawing/2014/main" id="{440D5FF0-61D2-409B-EDC3-8F70654B1853}"/>
              </a:ext>
            </a:extLst>
          </p:cNvPr>
          <p:cNvSpPr>
            <a:spLocks noGrp="1"/>
          </p:cNvSpPr>
          <p:nvPr>
            <p:ph idx="1"/>
          </p:nvPr>
        </p:nvSpPr>
        <p:spPr>
          <a:xfrm>
            <a:off x="323295" y="1255129"/>
            <a:ext cx="11666541" cy="3222956"/>
          </a:xfrm>
        </p:spPr>
        <p:txBody>
          <a:bodyPr>
            <a:noAutofit/>
          </a:bodyPr>
          <a:lstStyle/>
          <a:p>
            <a:pPr marL="0" indent="0">
              <a:lnSpc>
                <a:spcPct val="150000"/>
              </a:lnSpc>
              <a:buNone/>
            </a:pPr>
            <a:r>
              <a:rPr lang="en-US" i="0" dirty="0">
                <a:effectLst/>
              </a:rPr>
              <a:t>These projects have received in‑principle approval from the Atomic Energy Commission, with </a:t>
            </a:r>
            <a:r>
              <a:rPr lang="en-US" i="0" dirty="0" err="1">
                <a:effectLst/>
              </a:rPr>
              <a:t>Tarapur</a:t>
            </a:r>
            <a:r>
              <a:rPr lang="en-US" i="0" dirty="0">
                <a:effectLst/>
              </a:rPr>
              <a:t> in Maharashtra selected as the site for both the 220 MW and 55 MW reactors.</a:t>
            </a:r>
          </a:p>
        </p:txBody>
      </p:sp>
      <p:pic>
        <p:nvPicPr>
          <p:cNvPr id="5" name="Picture 4" descr="Logo&#10;&#10;Description automatically generated">
            <a:extLst>
              <a:ext uri="{FF2B5EF4-FFF2-40B4-BE49-F238E27FC236}">
                <a16:creationId xmlns:a16="http://schemas.microsoft.com/office/drawing/2014/main" id="{37D6A6C5-7458-DCBA-7007-658D836196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CBF64440-5B8A-7525-5263-CDFB2AC0A6BF}"/>
              </a:ext>
            </a:extLst>
          </p:cNvPr>
          <p:cNvPicPr>
            <a:picLocks noChangeAspect="1"/>
          </p:cNvPicPr>
          <p:nvPr/>
        </p:nvPicPr>
        <p:blipFill>
          <a:blip r:embed="rId3"/>
          <a:stretch>
            <a:fillRect/>
          </a:stretch>
        </p:blipFill>
        <p:spPr>
          <a:xfrm>
            <a:off x="6087631" y="3427251"/>
            <a:ext cx="16737" cy="3497"/>
          </a:xfrm>
          <a:prstGeom prst="rect">
            <a:avLst/>
          </a:prstGeom>
        </p:spPr>
      </p:pic>
      <p:pic>
        <p:nvPicPr>
          <p:cNvPr id="7" name="Picture 6" descr="What are Small Modular Reactors (SMRs)? | IAEA">
            <a:extLst>
              <a:ext uri="{FF2B5EF4-FFF2-40B4-BE49-F238E27FC236}">
                <a16:creationId xmlns:a16="http://schemas.microsoft.com/office/drawing/2014/main" id="{8BE1DDD7-E8A0-9336-EEFC-E09178EEA78C}"/>
              </a:ext>
            </a:extLst>
          </p:cNvPr>
          <p:cNvPicPr>
            <a:picLocks noChangeAspect="1"/>
          </p:cNvPicPr>
          <p:nvPr/>
        </p:nvPicPr>
        <p:blipFill>
          <a:blip r:embed="rId4"/>
          <a:stretch>
            <a:fillRect/>
          </a:stretch>
        </p:blipFill>
        <p:spPr>
          <a:xfrm>
            <a:off x="406400" y="3867520"/>
            <a:ext cx="4693920" cy="2640330"/>
          </a:xfrm>
          <a:prstGeom prst="rect">
            <a:avLst/>
          </a:prstGeom>
        </p:spPr>
      </p:pic>
    </p:spTree>
    <p:extLst>
      <p:ext uri="{BB962C8B-B14F-4D97-AF65-F5344CB8AC3E}">
        <p14:creationId xmlns:p14="http://schemas.microsoft.com/office/powerpoint/2010/main" val="2016586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6221B-A2AA-2D90-BA9E-3CB861D3F3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12E620-2947-7505-FF89-613B7E6BA591}"/>
              </a:ext>
            </a:extLst>
          </p:cNvPr>
          <p:cNvSpPr>
            <a:spLocks noGrp="1"/>
          </p:cNvSpPr>
          <p:nvPr>
            <p:ph type="title"/>
          </p:nvPr>
        </p:nvSpPr>
        <p:spPr>
          <a:xfrm>
            <a:off x="323295" y="350151"/>
            <a:ext cx="11217676" cy="717950"/>
          </a:xfrm>
        </p:spPr>
        <p:txBody>
          <a:bodyPr>
            <a:noAutofit/>
          </a:bodyPr>
          <a:lstStyle/>
          <a:p>
            <a:r>
              <a:rPr lang="en-US" sz="4000" b="1" dirty="0">
                <a:latin typeface="+mn-lt"/>
              </a:rPr>
              <a:t>Major Defence Leadership Appointments</a:t>
            </a:r>
          </a:p>
        </p:txBody>
      </p:sp>
      <p:sp>
        <p:nvSpPr>
          <p:cNvPr id="3" name="Content Placeholder 2">
            <a:extLst>
              <a:ext uri="{FF2B5EF4-FFF2-40B4-BE49-F238E27FC236}">
                <a16:creationId xmlns:a16="http://schemas.microsoft.com/office/drawing/2014/main" id="{B8E6794B-1767-402F-A04E-9DC31036CE8C}"/>
              </a:ext>
            </a:extLst>
          </p:cNvPr>
          <p:cNvSpPr>
            <a:spLocks noGrp="1"/>
          </p:cNvSpPr>
          <p:nvPr>
            <p:ph idx="1"/>
          </p:nvPr>
        </p:nvSpPr>
        <p:spPr>
          <a:xfrm>
            <a:off x="323295" y="1162431"/>
            <a:ext cx="11685203" cy="3446891"/>
          </a:xfrm>
        </p:spPr>
        <p:txBody>
          <a:bodyPr>
            <a:noAutofit/>
          </a:bodyPr>
          <a:lstStyle/>
          <a:p>
            <a:pPr marL="0" indent="0">
              <a:lnSpc>
                <a:spcPct val="150000"/>
              </a:lnSpc>
              <a:buNone/>
            </a:pPr>
            <a:r>
              <a:rPr lang="en-US" b="1" dirty="0"/>
              <a:t>Air Marshal Jasvir Singh Mann, AVSM, VSM</a:t>
            </a:r>
            <a:r>
              <a:rPr lang="en-US" dirty="0"/>
              <a:t> assumed command as the </a:t>
            </a:r>
            <a:r>
              <a:rPr lang="en-US" b="1" dirty="0"/>
              <a:t>Air Officer Commanding-in-Chief (AOC-in-C), Southern Air Command</a:t>
            </a:r>
            <a:r>
              <a:rPr lang="en-US" dirty="0"/>
              <a:t> on </a:t>
            </a:r>
            <a:r>
              <a:rPr lang="en-US" b="1" dirty="0"/>
              <a:t>1 July 2026</a:t>
            </a:r>
            <a:r>
              <a:rPr lang="en-US" dirty="0"/>
              <a:t>.</a:t>
            </a:r>
            <a:endParaRPr lang="en-US" i="0" dirty="0">
              <a:effectLst/>
            </a:endParaRPr>
          </a:p>
        </p:txBody>
      </p:sp>
      <p:pic>
        <p:nvPicPr>
          <p:cNvPr id="5" name="Picture 4" descr="Logo&#10;&#10;Description automatically generated">
            <a:extLst>
              <a:ext uri="{FF2B5EF4-FFF2-40B4-BE49-F238E27FC236}">
                <a16:creationId xmlns:a16="http://schemas.microsoft.com/office/drawing/2014/main" id="{840C4F2A-4473-3F89-8759-35BC6DB2C1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71780878-9E31-CBB5-0239-5D8D60C9CCFE}"/>
              </a:ext>
            </a:extLst>
          </p:cNvPr>
          <p:cNvPicPr>
            <a:picLocks noChangeAspect="1"/>
          </p:cNvPicPr>
          <p:nvPr/>
        </p:nvPicPr>
        <p:blipFill>
          <a:blip r:embed="rId3"/>
          <a:stretch>
            <a:fillRect/>
          </a:stretch>
        </p:blipFill>
        <p:spPr>
          <a:xfrm>
            <a:off x="428555" y="3315260"/>
            <a:ext cx="3757365" cy="3193489"/>
          </a:xfrm>
          <a:prstGeom prst="rect">
            <a:avLst/>
          </a:prstGeom>
        </p:spPr>
      </p:pic>
    </p:spTree>
    <p:extLst>
      <p:ext uri="{BB962C8B-B14F-4D97-AF65-F5344CB8AC3E}">
        <p14:creationId xmlns:p14="http://schemas.microsoft.com/office/powerpoint/2010/main" val="158403209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439C0-E22F-909F-FB5D-9F91A9EED4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FE2C08-C7A3-EE7D-51D9-2C25209BA791}"/>
              </a:ext>
            </a:extLst>
          </p:cNvPr>
          <p:cNvSpPr>
            <a:spLocks noGrp="1"/>
          </p:cNvSpPr>
          <p:nvPr>
            <p:ph type="title"/>
          </p:nvPr>
        </p:nvSpPr>
        <p:spPr>
          <a:xfrm>
            <a:off x="323295" y="350150"/>
            <a:ext cx="11217676" cy="812281"/>
          </a:xfrm>
        </p:spPr>
        <p:txBody>
          <a:bodyPr>
            <a:noAutofit/>
          </a:bodyPr>
          <a:lstStyle/>
          <a:p>
            <a:r>
              <a:rPr lang="en-US" sz="4000" b="1" dirty="0">
                <a:latin typeface="+mn-lt"/>
              </a:rPr>
              <a:t>India Targets Five Small Modular Reactors By 2033</a:t>
            </a:r>
          </a:p>
        </p:txBody>
      </p:sp>
      <p:sp>
        <p:nvSpPr>
          <p:cNvPr id="3" name="Content Placeholder 2">
            <a:extLst>
              <a:ext uri="{FF2B5EF4-FFF2-40B4-BE49-F238E27FC236}">
                <a16:creationId xmlns:a16="http://schemas.microsoft.com/office/drawing/2014/main" id="{93AE485D-CF98-566B-768F-FEBC5EBA47C6}"/>
              </a:ext>
            </a:extLst>
          </p:cNvPr>
          <p:cNvSpPr>
            <a:spLocks noGrp="1"/>
          </p:cNvSpPr>
          <p:nvPr>
            <p:ph idx="1"/>
          </p:nvPr>
        </p:nvSpPr>
        <p:spPr>
          <a:xfrm>
            <a:off x="323295" y="1255129"/>
            <a:ext cx="11666541" cy="3222956"/>
          </a:xfrm>
        </p:spPr>
        <p:txBody>
          <a:bodyPr>
            <a:noAutofit/>
          </a:bodyPr>
          <a:lstStyle/>
          <a:p>
            <a:pPr marL="0" indent="0">
              <a:lnSpc>
                <a:spcPct val="150000"/>
              </a:lnSpc>
              <a:buNone/>
            </a:pPr>
            <a:r>
              <a:rPr lang="en-US" i="0" dirty="0">
                <a:effectLst/>
              </a:rPr>
              <a:t>The government has set ambitious nuclear expansion goals, aiming to raise installed capacity from the current 8.8 GW to 22 GW by 2031‑32. By 2047, the target is 100 GW, with small modular reactors expected to play a crucial role in this trajectory.</a:t>
            </a:r>
          </a:p>
        </p:txBody>
      </p:sp>
      <p:pic>
        <p:nvPicPr>
          <p:cNvPr id="5" name="Picture 4" descr="Logo&#10;&#10;Description automatically generated">
            <a:extLst>
              <a:ext uri="{FF2B5EF4-FFF2-40B4-BE49-F238E27FC236}">
                <a16:creationId xmlns:a16="http://schemas.microsoft.com/office/drawing/2014/main" id="{A135EA98-D420-E005-C4E0-EC008C43BF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52DF407E-C30C-31F9-E3B1-6448BAA24462}"/>
              </a:ext>
            </a:extLst>
          </p:cNvPr>
          <p:cNvPicPr>
            <a:picLocks noChangeAspect="1"/>
          </p:cNvPicPr>
          <p:nvPr/>
        </p:nvPicPr>
        <p:blipFill>
          <a:blip r:embed="rId3"/>
          <a:stretch>
            <a:fillRect/>
          </a:stretch>
        </p:blipFill>
        <p:spPr>
          <a:xfrm>
            <a:off x="6087631" y="3427251"/>
            <a:ext cx="16737" cy="3497"/>
          </a:xfrm>
          <a:prstGeom prst="rect">
            <a:avLst/>
          </a:prstGeom>
        </p:spPr>
      </p:pic>
      <p:pic>
        <p:nvPicPr>
          <p:cNvPr id="7" name="Picture 6" descr="What are Small Modular Reactors (SMRs)? | IAEA">
            <a:extLst>
              <a:ext uri="{FF2B5EF4-FFF2-40B4-BE49-F238E27FC236}">
                <a16:creationId xmlns:a16="http://schemas.microsoft.com/office/drawing/2014/main" id="{60265AAD-11C2-81F1-826B-0E7D7B8C6A47}"/>
              </a:ext>
            </a:extLst>
          </p:cNvPr>
          <p:cNvPicPr>
            <a:picLocks noChangeAspect="1"/>
          </p:cNvPicPr>
          <p:nvPr/>
        </p:nvPicPr>
        <p:blipFill>
          <a:blip r:embed="rId4"/>
          <a:stretch>
            <a:fillRect/>
          </a:stretch>
        </p:blipFill>
        <p:spPr>
          <a:xfrm>
            <a:off x="406400" y="3867520"/>
            <a:ext cx="4693920" cy="2640330"/>
          </a:xfrm>
          <a:prstGeom prst="rect">
            <a:avLst/>
          </a:prstGeom>
        </p:spPr>
      </p:pic>
    </p:spTree>
    <p:extLst>
      <p:ext uri="{BB962C8B-B14F-4D97-AF65-F5344CB8AC3E}">
        <p14:creationId xmlns:p14="http://schemas.microsoft.com/office/powerpoint/2010/main" val="417361268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FC4F0-AC69-4CAA-FAAF-EC2DE46766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D85A0A-02FC-2B4A-D427-44342D723E8F}"/>
              </a:ext>
            </a:extLst>
          </p:cNvPr>
          <p:cNvSpPr>
            <a:spLocks noGrp="1"/>
          </p:cNvSpPr>
          <p:nvPr>
            <p:ph type="title"/>
          </p:nvPr>
        </p:nvSpPr>
        <p:spPr>
          <a:xfrm>
            <a:off x="323295" y="350150"/>
            <a:ext cx="11217676" cy="812281"/>
          </a:xfrm>
        </p:spPr>
        <p:txBody>
          <a:bodyPr>
            <a:noAutofit/>
          </a:bodyPr>
          <a:lstStyle/>
          <a:p>
            <a:r>
              <a:rPr lang="en-US" sz="4000" b="1" dirty="0">
                <a:latin typeface="+mn-lt"/>
              </a:rPr>
              <a:t>India Targets Five Small Modular Reactors By 2033</a:t>
            </a:r>
          </a:p>
        </p:txBody>
      </p:sp>
      <p:sp>
        <p:nvSpPr>
          <p:cNvPr id="3" name="Content Placeholder 2">
            <a:extLst>
              <a:ext uri="{FF2B5EF4-FFF2-40B4-BE49-F238E27FC236}">
                <a16:creationId xmlns:a16="http://schemas.microsoft.com/office/drawing/2014/main" id="{1EBD0F30-B5F6-ECC6-EC19-1F6B23C91638}"/>
              </a:ext>
            </a:extLst>
          </p:cNvPr>
          <p:cNvSpPr>
            <a:spLocks noGrp="1"/>
          </p:cNvSpPr>
          <p:nvPr>
            <p:ph idx="1"/>
          </p:nvPr>
        </p:nvSpPr>
        <p:spPr>
          <a:xfrm>
            <a:off x="323295" y="1255129"/>
            <a:ext cx="11666541" cy="3222956"/>
          </a:xfrm>
        </p:spPr>
        <p:txBody>
          <a:bodyPr>
            <a:noAutofit/>
          </a:bodyPr>
          <a:lstStyle/>
          <a:p>
            <a:pPr marL="0" indent="0">
              <a:lnSpc>
                <a:spcPct val="150000"/>
              </a:lnSpc>
              <a:buNone/>
            </a:pPr>
            <a:r>
              <a:rPr lang="en-US" i="0" dirty="0">
                <a:effectLst/>
              </a:rPr>
              <a:t>The Nuclear Power Corporation of India Limited, the country’s sole nuclear operator, plans to contribute 50 GW, while NTPC, India’s largest coal‑based power producer, is preparing to add 30 GW of nuclear capacity.</a:t>
            </a:r>
          </a:p>
        </p:txBody>
      </p:sp>
      <p:pic>
        <p:nvPicPr>
          <p:cNvPr id="5" name="Picture 4" descr="Logo&#10;&#10;Description automatically generated">
            <a:extLst>
              <a:ext uri="{FF2B5EF4-FFF2-40B4-BE49-F238E27FC236}">
                <a16:creationId xmlns:a16="http://schemas.microsoft.com/office/drawing/2014/main" id="{B8D9AA72-5DCE-C822-ACDF-43179E70A3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DAC8FED3-2F8D-A973-398B-443293E74008}"/>
              </a:ext>
            </a:extLst>
          </p:cNvPr>
          <p:cNvPicPr>
            <a:picLocks noChangeAspect="1"/>
          </p:cNvPicPr>
          <p:nvPr/>
        </p:nvPicPr>
        <p:blipFill>
          <a:blip r:embed="rId3"/>
          <a:stretch>
            <a:fillRect/>
          </a:stretch>
        </p:blipFill>
        <p:spPr>
          <a:xfrm>
            <a:off x="6087631" y="3427251"/>
            <a:ext cx="16737" cy="3497"/>
          </a:xfrm>
          <a:prstGeom prst="rect">
            <a:avLst/>
          </a:prstGeom>
        </p:spPr>
      </p:pic>
      <p:pic>
        <p:nvPicPr>
          <p:cNvPr id="7" name="Picture 6" descr="What are Small Modular Reactors (SMRs)? | IAEA">
            <a:extLst>
              <a:ext uri="{FF2B5EF4-FFF2-40B4-BE49-F238E27FC236}">
                <a16:creationId xmlns:a16="http://schemas.microsoft.com/office/drawing/2014/main" id="{E09CBA54-F63C-FDB2-54AA-557D08B33D71}"/>
              </a:ext>
            </a:extLst>
          </p:cNvPr>
          <p:cNvPicPr>
            <a:picLocks noChangeAspect="1"/>
          </p:cNvPicPr>
          <p:nvPr/>
        </p:nvPicPr>
        <p:blipFill>
          <a:blip r:embed="rId4"/>
          <a:stretch>
            <a:fillRect/>
          </a:stretch>
        </p:blipFill>
        <p:spPr>
          <a:xfrm>
            <a:off x="406400" y="3867520"/>
            <a:ext cx="4693920" cy="2640330"/>
          </a:xfrm>
          <a:prstGeom prst="rect">
            <a:avLst/>
          </a:prstGeom>
        </p:spPr>
      </p:pic>
    </p:spTree>
    <p:extLst>
      <p:ext uri="{BB962C8B-B14F-4D97-AF65-F5344CB8AC3E}">
        <p14:creationId xmlns:p14="http://schemas.microsoft.com/office/powerpoint/2010/main" val="68307656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51607-DF3F-E6BD-BBE0-900F1D424A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670FC6-1608-652E-9734-4DDCC868AB30}"/>
              </a:ext>
            </a:extLst>
          </p:cNvPr>
          <p:cNvSpPr>
            <a:spLocks noGrp="1"/>
          </p:cNvSpPr>
          <p:nvPr>
            <p:ph type="title"/>
          </p:nvPr>
        </p:nvSpPr>
        <p:spPr>
          <a:xfrm>
            <a:off x="323295" y="350150"/>
            <a:ext cx="11217676" cy="812281"/>
          </a:xfrm>
        </p:spPr>
        <p:txBody>
          <a:bodyPr>
            <a:noAutofit/>
          </a:bodyPr>
          <a:lstStyle/>
          <a:p>
            <a:r>
              <a:rPr lang="en-US" sz="4000" b="1" dirty="0">
                <a:latin typeface="+mn-lt"/>
              </a:rPr>
              <a:t>India Targets Five Small Modular Reactors By 2033</a:t>
            </a:r>
          </a:p>
        </p:txBody>
      </p:sp>
      <p:sp>
        <p:nvSpPr>
          <p:cNvPr id="3" name="Content Placeholder 2">
            <a:extLst>
              <a:ext uri="{FF2B5EF4-FFF2-40B4-BE49-F238E27FC236}">
                <a16:creationId xmlns:a16="http://schemas.microsoft.com/office/drawing/2014/main" id="{5C9508D5-B150-4B22-E1B3-EDDF9C6F9F40}"/>
              </a:ext>
            </a:extLst>
          </p:cNvPr>
          <p:cNvSpPr>
            <a:spLocks noGrp="1"/>
          </p:cNvSpPr>
          <p:nvPr>
            <p:ph idx="1"/>
          </p:nvPr>
        </p:nvSpPr>
        <p:spPr>
          <a:xfrm>
            <a:off x="323295" y="1255129"/>
            <a:ext cx="11666541" cy="3222956"/>
          </a:xfrm>
        </p:spPr>
        <p:txBody>
          <a:bodyPr>
            <a:noAutofit/>
          </a:bodyPr>
          <a:lstStyle/>
          <a:p>
            <a:pPr marL="0" indent="0">
              <a:lnSpc>
                <a:spcPct val="150000"/>
              </a:lnSpc>
              <a:buNone/>
            </a:pPr>
            <a:r>
              <a:rPr lang="en-US" i="0" dirty="0">
                <a:effectLst/>
              </a:rPr>
              <a:t>Globally, small modular reactors are being pursued by countries including the United States, Russia, and South Korea. </a:t>
            </a:r>
          </a:p>
        </p:txBody>
      </p:sp>
      <p:pic>
        <p:nvPicPr>
          <p:cNvPr id="5" name="Picture 4" descr="Logo&#10;&#10;Description automatically generated">
            <a:extLst>
              <a:ext uri="{FF2B5EF4-FFF2-40B4-BE49-F238E27FC236}">
                <a16:creationId xmlns:a16="http://schemas.microsoft.com/office/drawing/2014/main" id="{DC1B2A00-B18D-F1CC-A283-D2C69BD9B5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8DB5E7E7-DAB0-8426-3416-7DFAC2E173D3}"/>
              </a:ext>
            </a:extLst>
          </p:cNvPr>
          <p:cNvPicPr>
            <a:picLocks noChangeAspect="1"/>
          </p:cNvPicPr>
          <p:nvPr/>
        </p:nvPicPr>
        <p:blipFill>
          <a:blip r:embed="rId3"/>
          <a:stretch>
            <a:fillRect/>
          </a:stretch>
        </p:blipFill>
        <p:spPr>
          <a:xfrm>
            <a:off x="6087631" y="3427251"/>
            <a:ext cx="16737" cy="3497"/>
          </a:xfrm>
          <a:prstGeom prst="rect">
            <a:avLst/>
          </a:prstGeom>
        </p:spPr>
      </p:pic>
      <p:pic>
        <p:nvPicPr>
          <p:cNvPr id="7" name="Picture 6" descr="What are Small Modular Reactors (SMRs)? | IAEA">
            <a:extLst>
              <a:ext uri="{FF2B5EF4-FFF2-40B4-BE49-F238E27FC236}">
                <a16:creationId xmlns:a16="http://schemas.microsoft.com/office/drawing/2014/main" id="{8D252B82-3971-F1B4-647E-1C96E7D9ABBB}"/>
              </a:ext>
            </a:extLst>
          </p:cNvPr>
          <p:cNvPicPr>
            <a:picLocks noChangeAspect="1"/>
          </p:cNvPicPr>
          <p:nvPr/>
        </p:nvPicPr>
        <p:blipFill>
          <a:blip r:embed="rId4"/>
          <a:stretch>
            <a:fillRect/>
          </a:stretch>
        </p:blipFill>
        <p:spPr>
          <a:xfrm>
            <a:off x="406400" y="3867520"/>
            <a:ext cx="4693920" cy="2640330"/>
          </a:xfrm>
          <a:prstGeom prst="rect">
            <a:avLst/>
          </a:prstGeom>
        </p:spPr>
      </p:pic>
    </p:spTree>
    <p:extLst>
      <p:ext uri="{BB962C8B-B14F-4D97-AF65-F5344CB8AC3E}">
        <p14:creationId xmlns:p14="http://schemas.microsoft.com/office/powerpoint/2010/main" val="150891694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97C2A-CB90-4646-BCF5-A2D7576E1B64}"/>
              </a:ext>
            </a:extLst>
          </p:cNvPr>
          <p:cNvSpPr>
            <a:spLocks noGrp="1"/>
          </p:cNvSpPr>
          <p:nvPr>
            <p:ph type="title"/>
          </p:nvPr>
        </p:nvSpPr>
        <p:spPr>
          <a:xfrm>
            <a:off x="323295" y="350151"/>
            <a:ext cx="11217676" cy="923064"/>
          </a:xfrm>
        </p:spPr>
        <p:txBody>
          <a:bodyPr>
            <a:noAutofit/>
          </a:bodyPr>
          <a:lstStyle/>
          <a:p>
            <a:r>
              <a:rPr lang="en-US" sz="4000" b="1" dirty="0">
                <a:latin typeface="+mn-lt"/>
              </a:rPr>
              <a:t>Indian Navy Sailors Have Become The First-ever Indian Women Épée Fencers</a:t>
            </a:r>
          </a:p>
        </p:txBody>
      </p:sp>
      <p:sp>
        <p:nvSpPr>
          <p:cNvPr id="3" name="Content Placeholder 2">
            <a:extLst>
              <a:ext uri="{FF2B5EF4-FFF2-40B4-BE49-F238E27FC236}">
                <a16:creationId xmlns:a16="http://schemas.microsoft.com/office/drawing/2014/main" id="{F08C4A95-7D5F-41EE-B924-E1F32A65495D}"/>
              </a:ext>
            </a:extLst>
          </p:cNvPr>
          <p:cNvSpPr>
            <a:spLocks noGrp="1"/>
          </p:cNvSpPr>
          <p:nvPr>
            <p:ph idx="1"/>
          </p:nvPr>
        </p:nvSpPr>
        <p:spPr>
          <a:xfrm>
            <a:off x="323296" y="1273215"/>
            <a:ext cx="8184096" cy="4375231"/>
          </a:xfrm>
        </p:spPr>
        <p:txBody>
          <a:bodyPr>
            <a:noAutofit/>
          </a:bodyPr>
          <a:lstStyle/>
          <a:p>
            <a:pPr marL="0" indent="0">
              <a:lnSpc>
                <a:spcPct val="150000"/>
              </a:lnSpc>
              <a:buNone/>
            </a:pPr>
            <a:r>
              <a:rPr lang="en-US" b="1" i="0" dirty="0">
                <a:effectLst/>
              </a:rPr>
              <a:t>Taniksha Khatri and Prachi Lohan </a:t>
            </a:r>
            <a:r>
              <a:rPr lang="en-US" i="0" dirty="0">
                <a:effectLst/>
              </a:rPr>
              <a:t>etched their names into Indian fencing history by becoming the first Indian women’s </a:t>
            </a:r>
            <a:r>
              <a:rPr lang="en-US" b="1" i="0" dirty="0">
                <a:effectLst/>
              </a:rPr>
              <a:t>épée fencers </a:t>
            </a:r>
            <a:r>
              <a:rPr lang="en-US" i="0" dirty="0">
                <a:effectLst/>
              </a:rPr>
              <a:t>to qualify for the Main Table of 64 at the </a:t>
            </a:r>
            <a:r>
              <a:rPr lang="en-US" b="1" i="0" dirty="0">
                <a:effectLst/>
              </a:rPr>
              <a:t>Senior World Fencing Championships</a:t>
            </a:r>
            <a:r>
              <a:rPr lang="en-US" i="0" dirty="0">
                <a:effectLst/>
              </a:rPr>
              <a:t>, marking a breakthrough moment for the sport on the opening day of the 2026 edition at the </a:t>
            </a:r>
            <a:r>
              <a:rPr lang="en-US" b="1" i="0" dirty="0">
                <a:effectLst/>
              </a:rPr>
              <a:t>Asia World-Expo in Hong Kong</a:t>
            </a:r>
            <a:r>
              <a:rPr lang="en-US" i="0" dirty="0">
                <a:effectLst/>
              </a:rPr>
              <a:t>.</a:t>
            </a:r>
          </a:p>
        </p:txBody>
      </p:sp>
      <p:pic>
        <p:nvPicPr>
          <p:cNvPr id="5" name="Picture 4" descr="Logo&#10;&#10;Description automatically generated">
            <a:extLst>
              <a:ext uri="{FF2B5EF4-FFF2-40B4-BE49-F238E27FC236}">
                <a16:creationId xmlns:a16="http://schemas.microsoft.com/office/drawing/2014/main" id="{7738F7A4-8B09-548B-5C19-5741D60566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descr="Image">
            <a:extLst>
              <a:ext uri="{FF2B5EF4-FFF2-40B4-BE49-F238E27FC236}">
                <a16:creationId xmlns:a16="http://schemas.microsoft.com/office/drawing/2014/main" id="{264B170A-A4CB-399E-F635-7F265A4D883B}"/>
              </a:ext>
            </a:extLst>
          </p:cNvPr>
          <p:cNvPicPr>
            <a:picLocks noChangeAspect="1"/>
          </p:cNvPicPr>
          <p:nvPr/>
        </p:nvPicPr>
        <p:blipFill>
          <a:blip r:embed="rId3"/>
          <a:stretch>
            <a:fillRect/>
          </a:stretch>
        </p:blipFill>
        <p:spPr>
          <a:xfrm>
            <a:off x="8774234" y="1500060"/>
            <a:ext cx="3210217" cy="4964092"/>
          </a:xfrm>
          <a:prstGeom prst="rect">
            <a:avLst/>
          </a:prstGeom>
        </p:spPr>
      </p:pic>
    </p:spTree>
    <p:extLst>
      <p:ext uri="{BB962C8B-B14F-4D97-AF65-F5344CB8AC3E}">
        <p14:creationId xmlns:p14="http://schemas.microsoft.com/office/powerpoint/2010/main" val="88337821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854CF-0605-9A51-41FA-0783BCB50E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965963-3FD5-49C0-E2D8-F7ECEFA1D560}"/>
              </a:ext>
            </a:extLst>
          </p:cNvPr>
          <p:cNvSpPr>
            <a:spLocks noGrp="1"/>
          </p:cNvSpPr>
          <p:nvPr>
            <p:ph type="title"/>
          </p:nvPr>
        </p:nvSpPr>
        <p:spPr>
          <a:xfrm>
            <a:off x="323295" y="350151"/>
            <a:ext cx="11217676" cy="923064"/>
          </a:xfrm>
        </p:spPr>
        <p:txBody>
          <a:bodyPr>
            <a:noAutofit/>
          </a:bodyPr>
          <a:lstStyle/>
          <a:p>
            <a:r>
              <a:rPr lang="en-US" sz="4000" b="1" dirty="0">
                <a:latin typeface="+mn-lt"/>
              </a:rPr>
              <a:t>Indian Navy Sailors Have Become The First-ever Indian Women Épée Fencers</a:t>
            </a:r>
          </a:p>
        </p:txBody>
      </p:sp>
      <p:sp>
        <p:nvSpPr>
          <p:cNvPr id="3" name="Content Placeholder 2">
            <a:extLst>
              <a:ext uri="{FF2B5EF4-FFF2-40B4-BE49-F238E27FC236}">
                <a16:creationId xmlns:a16="http://schemas.microsoft.com/office/drawing/2014/main" id="{CC7EF66B-7C69-D885-AE33-A28BD8D41BED}"/>
              </a:ext>
            </a:extLst>
          </p:cNvPr>
          <p:cNvSpPr>
            <a:spLocks noGrp="1"/>
          </p:cNvSpPr>
          <p:nvPr>
            <p:ph idx="1"/>
          </p:nvPr>
        </p:nvSpPr>
        <p:spPr>
          <a:xfrm>
            <a:off x="323296" y="1273215"/>
            <a:ext cx="8184096" cy="4375231"/>
          </a:xfrm>
        </p:spPr>
        <p:txBody>
          <a:bodyPr>
            <a:noAutofit/>
          </a:bodyPr>
          <a:lstStyle/>
          <a:p>
            <a:pPr marL="0" indent="0">
              <a:lnSpc>
                <a:spcPct val="150000"/>
              </a:lnSpc>
              <a:buNone/>
            </a:pPr>
            <a:r>
              <a:rPr lang="en-US" i="0" dirty="0">
                <a:effectLst/>
              </a:rPr>
              <a:t>Competing in the qualification rounds of the Women’s Individual </a:t>
            </a:r>
            <a:r>
              <a:rPr lang="en-US" b="1" i="0" dirty="0">
                <a:effectLst/>
              </a:rPr>
              <a:t>Épée event</a:t>
            </a:r>
            <a:r>
              <a:rPr lang="en-US" i="0" dirty="0">
                <a:effectLst/>
              </a:rPr>
              <a:t>, the two Indians progressed through a highly competitive field after negotiating the round-robin pool stage and preliminary direct elimination bouts to secure places in the main draw. </a:t>
            </a:r>
          </a:p>
        </p:txBody>
      </p:sp>
      <p:pic>
        <p:nvPicPr>
          <p:cNvPr id="5" name="Picture 4" descr="Logo&#10;&#10;Description automatically generated">
            <a:extLst>
              <a:ext uri="{FF2B5EF4-FFF2-40B4-BE49-F238E27FC236}">
                <a16:creationId xmlns:a16="http://schemas.microsoft.com/office/drawing/2014/main" id="{61CDF241-5506-DE8C-2F59-2398B6DA35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6" name="Picture 5" descr="Image">
            <a:extLst>
              <a:ext uri="{FF2B5EF4-FFF2-40B4-BE49-F238E27FC236}">
                <a16:creationId xmlns:a16="http://schemas.microsoft.com/office/drawing/2014/main" id="{2D6FC9D0-A8BB-599D-E93B-DD8601C8603F}"/>
              </a:ext>
            </a:extLst>
          </p:cNvPr>
          <p:cNvPicPr>
            <a:picLocks noChangeAspect="1"/>
          </p:cNvPicPr>
          <p:nvPr/>
        </p:nvPicPr>
        <p:blipFill>
          <a:blip r:embed="rId3"/>
          <a:stretch>
            <a:fillRect/>
          </a:stretch>
        </p:blipFill>
        <p:spPr>
          <a:xfrm>
            <a:off x="8634714" y="1529305"/>
            <a:ext cx="3056678" cy="4587884"/>
          </a:xfrm>
          <a:prstGeom prst="rect">
            <a:avLst/>
          </a:prstGeom>
        </p:spPr>
      </p:pic>
    </p:spTree>
    <p:extLst>
      <p:ext uri="{BB962C8B-B14F-4D97-AF65-F5344CB8AC3E}">
        <p14:creationId xmlns:p14="http://schemas.microsoft.com/office/powerpoint/2010/main" val="211390551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214DF-60A9-404D-ECE7-EE70BB56DB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61C878-82ED-1BF9-17B8-A67C148D1294}"/>
              </a:ext>
            </a:extLst>
          </p:cNvPr>
          <p:cNvSpPr>
            <a:spLocks noGrp="1"/>
          </p:cNvSpPr>
          <p:nvPr>
            <p:ph type="title"/>
          </p:nvPr>
        </p:nvSpPr>
        <p:spPr>
          <a:xfrm>
            <a:off x="323295" y="350151"/>
            <a:ext cx="11217676" cy="923064"/>
          </a:xfrm>
        </p:spPr>
        <p:txBody>
          <a:bodyPr>
            <a:noAutofit/>
          </a:bodyPr>
          <a:lstStyle/>
          <a:p>
            <a:r>
              <a:rPr lang="en-US" sz="4000" b="1" dirty="0">
                <a:latin typeface="+mn-lt"/>
              </a:rPr>
              <a:t>Indian Navy Sailors Have Become The First-ever Indian Women Épée Fencers</a:t>
            </a:r>
          </a:p>
        </p:txBody>
      </p:sp>
      <p:sp>
        <p:nvSpPr>
          <p:cNvPr id="3" name="Content Placeholder 2">
            <a:extLst>
              <a:ext uri="{FF2B5EF4-FFF2-40B4-BE49-F238E27FC236}">
                <a16:creationId xmlns:a16="http://schemas.microsoft.com/office/drawing/2014/main" id="{D4EEB614-2CF1-0F3B-AA91-326FE5A59F26}"/>
              </a:ext>
            </a:extLst>
          </p:cNvPr>
          <p:cNvSpPr>
            <a:spLocks noGrp="1"/>
          </p:cNvSpPr>
          <p:nvPr>
            <p:ph idx="1"/>
          </p:nvPr>
        </p:nvSpPr>
        <p:spPr>
          <a:xfrm>
            <a:off x="323296" y="1273215"/>
            <a:ext cx="7454891" cy="4375231"/>
          </a:xfrm>
        </p:spPr>
        <p:txBody>
          <a:bodyPr>
            <a:noAutofit/>
          </a:bodyPr>
          <a:lstStyle/>
          <a:p>
            <a:pPr marL="0" indent="0">
              <a:lnSpc>
                <a:spcPct val="150000"/>
              </a:lnSpc>
              <a:buNone/>
            </a:pPr>
            <a:r>
              <a:rPr lang="en-US" i="0" dirty="0">
                <a:effectLst/>
              </a:rPr>
              <a:t>Their achievement marks the first time Indian women épée fencers have reached the Main Table of 64 at the prestigious global championship.</a:t>
            </a:r>
          </a:p>
        </p:txBody>
      </p:sp>
      <p:pic>
        <p:nvPicPr>
          <p:cNvPr id="5" name="Picture 4" descr="Logo&#10;&#10;Description automatically generated">
            <a:extLst>
              <a:ext uri="{FF2B5EF4-FFF2-40B4-BE49-F238E27FC236}">
                <a16:creationId xmlns:a16="http://schemas.microsoft.com/office/drawing/2014/main" id="{C57782D4-141E-1361-7568-5024A35A85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descr="Image">
            <a:extLst>
              <a:ext uri="{FF2B5EF4-FFF2-40B4-BE49-F238E27FC236}">
                <a16:creationId xmlns:a16="http://schemas.microsoft.com/office/drawing/2014/main" id="{5CF1F786-C76B-3F63-25EE-128E94A054D3}"/>
              </a:ext>
            </a:extLst>
          </p:cNvPr>
          <p:cNvPicPr>
            <a:picLocks noChangeAspect="1"/>
          </p:cNvPicPr>
          <p:nvPr/>
        </p:nvPicPr>
        <p:blipFill>
          <a:blip r:embed="rId3"/>
          <a:stretch>
            <a:fillRect/>
          </a:stretch>
        </p:blipFill>
        <p:spPr>
          <a:xfrm>
            <a:off x="7778187" y="1419033"/>
            <a:ext cx="4229413" cy="4229413"/>
          </a:xfrm>
          <a:prstGeom prst="rect">
            <a:avLst/>
          </a:prstGeom>
        </p:spPr>
      </p:pic>
    </p:spTree>
    <p:extLst>
      <p:ext uri="{BB962C8B-B14F-4D97-AF65-F5344CB8AC3E}">
        <p14:creationId xmlns:p14="http://schemas.microsoft.com/office/powerpoint/2010/main" val="258635201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1B6F6-2661-D1A4-AC6A-6CFDAA8D9B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A2BA3B-A011-6400-7FA9-F153650ECC14}"/>
              </a:ext>
            </a:extLst>
          </p:cNvPr>
          <p:cNvSpPr>
            <a:spLocks noGrp="1"/>
          </p:cNvSpPr>
          <p:nvPr>
            <p:ph type="title"/>
          </p:nvPr>
        </p:nvSpPr>
        <p:spPr>
          <a:xfrm>
            <a:off x="323295" y="350151"/>
            <a:ext cx="11217676" cy="923064"/>
          </a:xfrm>
        </p:spPr>
        <p:txBody>
          <a:bodyPr>
            <a:noAutofit/>
          </a:bodyPr>
          <a:lstStyle/>
          <a:p>
            <a:r>
              <a:rPr lang="en-US" sz="4000" b="1" dirty="0">
                <a:latin typeface="+mn-lt"/>
              </a:rPr>
              <a:t>Indian Navy Sailors Have Become The First-ever Indian Women Épée Fencers</a:t>
            </a:r>
          </a:p>
        </p:txBody>
      </p:sp>
      <p:sp>
        <p:nvSpPr>
          <p:cNvPr id="3" name="Content Placeholder 2">
            <a:extLst>
              <a:ext uri="{FF2B5EF4-FFF2-40B4-BE49-F238E27FC236}">
                <a16:creationId xmlns:a16="http://schemas.microsoft.com/office/drawing/2014/main" id="{D8C538E5-1E82-9361-CDAA-1918E0552131}"/>
              </a:ext>
            </a:extLst>
          </p:cNvPr>
          <p:cNvSpPr>
            <a:spLocks noGrp="1"/>
          </p:cNvSpPr>
          <p:nvPr>
            <p:ph idx="1"/>
          </p:nvPr>
        </p:nvSpPr>
        <p:spPr>
          <a:xfrm>
            <a:off x="323296" y="1273215"/>
            <a:ext cx="8184096" cy="4375231"/>
          </a:xfrm>
        </p:spPr>
        <p:txBody>
          <a:bodyPr>
            <a:noAutofit/>
          </a:bodyPr>
          <a:lstStyle/>
          <a:p>
            <a:pPr marL="0" indent="0">
              <a:lnSpc>
                <a:spcPct val="150000"/>
              </a:lnSpc>
              <a:buNone/>
            </a:pPr>
            <a:r>
              <a:rPr lang="en-US" i="0" dirty="0">
                <a:effectLst/>
              </a:rPr>
              <a:t>The nine-day competition has brought together more than 1,000 fencers from over 100 countries. India has fielded a 24-member contingent comprising 12 men and 12 women across foil, épée and </a:t>
            </a:r>
            <a:r>
              <a:rPr lang="en-US" i="0" dirty="0" err="1">
                <a:effectLst/>
              </a:rPr>
              <a:t>sabre</a:t>
            </a:r>
            <a:r>
              <a:rPr lang="en-US" i="0" dirty="0">
                <a:effectLst/>
              </a:rPr>
              <a:t> disciplines.</a:t>
            </a:r>
          </a:p>
          <a:p>
            <a:pPr marL="0" indent="0">
              <a:lnSpc>
                <a:spcPct val="150000"/>
              </a:lnSpc>
              <a:buNone/>
            </a:pPr>
            <a:endParaRPr lang="en-US" i="0" dirty="0">
              <a:effectLst/>
            </a:endParaRPr>
          </a:p>
        </p:txBody>
      </p:sp>
      <p:pic>
        <p:nvPicPr>
          <p:cNvPr id="5" name="Picture 4" descr="Logo&#10;&#10;Description automatically generated">
            <a:extLst>
              <a:ext uri="{FF2B5EF4-FFF2-40B4-BE49-F238E27FC236}">
                <a16:creationId xmlns:a16="http://schemas.microsoft.com/office/drawing/2014/main" id="{E7069057-1F47-965B-F17B-75460A24B5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descr="Image">
            <a:extLst>
              <a:ext uri="{FF2B5EF4-FFF2-40B4-BE49-F238E27FC236}">
                <a16:creationId xmlns:a16="http://schemas.microsoft.com/office/drawing/2014/main" id="{6138B6F3-14B8-9EF2-5347-1C46F2DA9FA8}"/>
              </a:ext>
            </a:extLst>
          </p:cNvPr>
          <p:cNvPicPr>
            <a:picLocks noChangeAspect="1"/>
          </p:cNvPicPr>
          <p:nvPr/>
        </p:nvPicPr>
        <p:blipFill>
          <a:blip r:embed="rId3"/>
          <a:stretch>
            <a:fillRect/>
          </a:stretch>
        </p:blipFill>
        <p:spPr>
          <a:xfrm>
            <a:off x="8507393" y="1556062"/>
            <a:ext cx="3184000" cy="4777867"/>
          </a:xfrm>
          <a:prstGeom prst="rect">
            <a:avLst/>
          </a:prstGeom>
        </p:spPr>
      </p:pic>
    </p:spTree>
    <p:extLst>
      <p:ext uri="{BB962C8B-B14F-4D97-AF65-F5344CB8AC3E}">
        <p14:creationId xmlns:p14="http://schemas.microsoft.com/office/powerpoint/2010/main" val="26142199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a:extLst>
              <a:ext uri="{FF2B5EF4-FFF2-40B4-BE49-F238E27FC236}">
                <a16:creationId xmlns:a16="http://schemas.microsoft.com/office/drawing/2014/main" id="{82FB6AB7-3EB4-407E-E94F-B58AFA5E248F}"/>
              </a:ext>
            </a:extLst>
          </p:cNvPr>
          <p:cNvPicPr>
            <a:picLocks noChangeAspect="1"/>
          </p:cNvPicPr>
          <p:nvPr/>
        </p:nvPicPr>
        <p:blipFill>
          <a:blip r:embed="rId2"/>
          <a:stretch>
            <a:fillRect/>
          </a:stretch>
        </p:blipFill>
        <p:spPr>
          <a:xfrm>
            <a:off x="0" y="0"/>
            <a:ext cx="4570214" cy="6858000"/>
          </a:xfrm>
          <a:prstGeom prst="rect">
            <a:avLst/>
          </a:prstGeom>
        </p:spPr>
      </p:pic>
      <p:pic>
        <p:nvPicPr>
          <p:cNvPr id="3" name="Picture 2" descr="Image">
            <a:extLst>
              <a:ext uri="{FF2B5EF4-FFF2-40B4-BE49-F238E27FC236}">
                <a16:creationId xmlns:a16="http://schemas.microsoft.com/office/drawing/2014/main" id="{3C553637-CD57-E742-D09C-2D5F4D6C39FB}"/>
              </a:ext>
            </a:extLst>
          </p:cNvPr>
          <p:cNvPicPr>
            <a:picLocks noChangeAspect="1"/>
          </p:cNvPicPr>
          <p:nvPr/>
        </p:nvPicPr>
        <p:blipFill>
          <a:blip r:embed="rId3"/>
          <a:stretch>
            <a:fillRect/>
          </a:stretch>
        </p:blipFill>
        <p:spPr>
          <a:xfrm>
            <a:off x="4570214" y="0"/>
            <a:ext cx="4570214" cy="6859608"/>
          </a:xfrm>
          <a:prstGeom prst="rect">
            <a:avLst/>
          </a:prstGeom>
        </p:spPr>
      </p:pic>
      <p:pic>
        <p:nvPicPr>
          <p:cNvPr id="4" name="Picture 3" descr="Image">
            <a:extLst>
              <a:ext uri="{FF2B5EF4-FFF2-40B4-BE49-F238E27FC236}">
                <a16:creationId xmlns:a16="http://schemas.microsoft.com/office/drawing/2014/main" id="{E33CC70F-EC3B-467D-71A3-BC2FC1DDA1E4}"/>
              </a:ext>
            </a:extLst>
          </p:cNvPr>
          <p:cNvPicPr>
            <a:picLocks noChangeAspect="1"/>
          </p:cNvPicPr>
          <p:nvPr/>
        </p:nvPicPr>
        <p:blipFill>
          <a:blip r:embed="rId4"/>
          <a:stretch>
            <a:fillRect/>
          </a:stretch>
        </p:blipFill>
        <p:spPr>
          <a:xfrm>
            <a:off x="8015255" y="-1"/>
            <a:ext cx="4176745" cy="6458673"/>
          </a:xfrm>
          <a:prstGeom prst="rect">
            <a:avLst/>
          </a:prstGeom>
        </p:spPr>
      </p:pic>
    </p:spTree>
    <p:extLst>
      <p:ext uri="{BB962C8B-B14F-4D97-AF65-F5344CB8AC3E}">
        <p14:creationId xmlns:p14="http://schemas.microsoft.com/office/powerpoint/2010/main" val="416035463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97C2A-CB90-4646-BCF5-A2D7576E1B64}"/>
              </a:ext>
            </a:extLst>
          </p:cNvPr>
          <p:cNvSpPr>
            <a:spLocks noGrp="1"/>
          </p:cNvSpPr>
          <p:nvPr>
            <p:ph type="title"/>
          </p:nvPr>
        </p:nvSpPr>
        <p:spPr>
          <a:xfrm>
            <a:off x="323295" y="350151"/>
            <a:ext cx="11217676" cy="717950"/>
          </a:xfrm>
        </p:spPr>
        <p:txBody>
          <a:bodyPr>
            <a:noAutofit/>
          </a:bodyPr>
          <a:lstStyle/>
          <a:p>
            <a:r>
              <a:rPr lang="en-US" sz="4000" b="1" dirty="0">
                <a:latin typeface="+mn-lt"/>
              </a:rPr>
              <a:t>Launch of Machilipatnam</a:t>
            </a:r>
          </a:p>
        </p:txBody>
      </p:sp>
      <p:sp>
        <p:nvSpPr>
          <p:cNvPr id="3" name="Content Placeholder 2">
            <a:extLst>
              <a:ext uri="{FF2B5EF4-FFF2-40B4-BE49-F238E27FC236}">
                <a16:creationId xmlns:a16="http://schemas.microsoft.com/office/drawing/2014/main" id="{F08C4A95-7D5F-41EE-B924-E1F32A65495D}"/>
              </a:ext>
            </a:extLst>
          </p:cNvPr>
          <p:cNvSpPr>
            <a:spLocks noGrp="1"/>
          </p:cNvSpPr>
          <p:nvPr>
            <p:ph idx="1"/>
          </p:nvPr>
        </p:nvSpPr>
        <p:spPr>
          <a:xfrm>
            <a:off x="323295" y="1162432"/>
            <a:ext cx="11666541" cy="3222956"/>
          </a:xfrm>
        </p:spPr>
        <p:txBody>
          <a:bodyPr>
            <a:noAutofit/>
          </a:bodyPr>
          <a:lstStyle/>
          <a:p>
            <a:pPr marL="0" indent="0">
              <a:lnSpc>
                <a:spcPct val="150000"/>
              </a:lnSpc>
              <a:buNone/>
            </a:pPr>
            <a:r>
              <a:rPr lang="en-US" i="0" dirty="0">
                <a:effectLst/>
              </a:rPr>
              <a:t>Machilipatnam (BY 529), the seventh of eight </a:t>
            </a:r>
            <a:r>
              <a:rPr lang="en-US" b="1" i="0" dirty="0">
                <a:effectLst/>
              </a:rPr>
              <a:t>Anti-Submarine Warfare Shallow Water Craft (ASW SWC), </a:t>
            </a:r>
            <a:r>
              <a:rPr lang="en-US" i="0" dirty="0">
                <a:effectLst/>
              </a:rPr>
              <a:t>being built by </a:t>
            </a:r>
            <a:r>
              <a:rPr lang="en-US" b="1" i="0" dirty="0">
                <a:effectLst/>
              </a:rPr>
              <a:t>Cochin Shipyard Limited </a:t>
            </a:r>
            <a:r>
              <a:rPr lang="en-US" i="0" dirty="0">
                <a:effectLst/>
              </a:rPr>
              <a:t>(CSL) for the Indian Navy, was launched on 29 Jul 2026.</a:t>
            </a:r>
          </a:p>
        </p:txBody>
      </p:sp>
      <p:pic>
        <p:nvPicPr>
          <p:cNvPr id="5" name="Picture 4" descr="Logo&#10;&#10;Description automatically generated">
            <a:extLst>
              <a:ext uri="{FF2B5EF4-FFF2-40B4-BE49-F238E27FC236}">
                <a16:creationId xmlns:a16="http://schemas.microsoft.com/office/drawing/2014/main" id="{7738F7A4-8B09-548B-5C19-5741D60566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8E2CDA39-4E08-2A16-5BB2-079380052B53}"/>
              </a:ext>
            </a:extLst>
          </p:cNvPr>
          <p:cNvPicPr>
            <a:picLocks noChangeAspect="1"/>
          </p:cNvPicPr>
          <p:nvPr/>
        </p:nvPicPr>
        <p:blipFill>
          <a:blip r:embed="rId3"/>
          <a:stretch>
            <a:fillRect/>
          </a:stretch>
        </p:blipFill>
        <p:spPr>
          <a:xfrm>
            <a:off x="496411" y="3810000"/>
            <a:ext cx="3756391" cy="2475230"/>
          </a:xfrm>
          <a:prstGeom prst="rect">
            <a:avLst/>
          </a:prstGeom>
        </p:spPr>
      </p:pic>
      <p:pic>
        <p:nvPicPr>
          <p:cNvPr id="6" name="Picture 5">
            <a:extLst>
              <a:ext uri="{FF2B5EF4-FFF2-40B4-BE49-F238E27FC236}">
                <a16:creationId xmlns:a16="http://schemas.microsoft.com/office/drawing/2014/main" id="{4E76690D-4B1B-99FD-0039-953FD66C7C32}"/>
              </a:ext>
            </a:extLst>
          </p:cNvPr>
          <p:cNvPicPr>
            <a:picLocks noChangeAspect="1"/>
          </p:cNvPicPr>
          <p:nvPr/>
        </p:nvPicPr>
        <p:blipFill>
          <a:blip r:embed="rId4"/>
          <a:stretch>
            <a:fillRect/>
          </a:stretch>
        </p:blipFill>
        <p:spPr>
          <a:xfrm>
            <a:off x="4486473" y="3810000"/>
            <a:ext cx="3672007" cy="2447048"/>
          </a:xfrm>
          <a:prstGeom prst="rect">
            <a:avLst/>
          </a:prstGeom>
        </p:spPr>
      </p:pic>
    </p:spTree>
    <p:extLst>
      <p:ext uri="{BB962C8B-B14F-4D97-AF65-F5344CB8AC3E}">
        <p14:creationId xmlns:p14="http://schemas.microsoft.com/office/powerpoint/2010/main" val="53379887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22E7A-F65C-C913-145A-FE56978054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36C03D-D8ED-E868-984A-C741DFD7599B}"/>
              </a:ext>
            </a:extLst>
          </p:cNvPr>
          <p:cNvSpPr>
            <a:spLocks noGrp="1"/>
          </p:cNvSpPr>
          <p:nvPr>
            <p:ph type="title"/>
          </p:nvPr>
        </p:nvSpPr>
        <p:spPr>
          <a:xfrm>
            <a:off x="323295" y="350151"/>
            <a:ext cx="11217676" cy="717950"/>
          </a:xfrm>
        </p:spPr>
        <p:txBody>
          <a:bodyPr>
            <a:noAutofit/>
          </a:bodyPr>
          <a:lstStyle/>
          <a:p>
            <a:r>
              <a:rPr lang="en-US" sz="4000" b="1" dirty="0">
                <a:latin typeface="+mn-lt"/>
              </a:rPr>
              <a:t>Launch of Machilipatnam</a:t>
            </a:r>
          </a:p>
        </p:txBody>
      </p:sp>
      <p:sp>
        <p:nvSpPr>
          <p:cNvPr id="3" name="Content Placeholder 2">
            <a:extLst>
              <a:ext uri="{FF2B5EF4-FFF2-40B4-BE49-F238E27FC236}">
                <a16:creationId xmlns:a16="http://schemas.microsoft.com/office/drawing/2014/main" id="{61202CC7-AF21-E5A0-CC0B-FA8AC7FEF179}"/>
              </a:ext>
            </a:extLst>
          </p:cNvPr>
          <p:cNvSpPr>
            <a:spLocks noGrp="1"/>
          </p:cNvSpPr>
          <p:nvPr>
            <p:ph idx="1"/>
          </p:nvPr>
        </p:nvSpPr>
        <p:spPr>
          <a:xfrm>
            <a:off x="323295" y="1162432"/>
            <a:ext cx="11666541" cy="3222956"/>
          </a:xfrm>
        </p:spPr>
        <p:txBody>
          <a:bodyPr>
            <a:noAutofit/>
          </a:bodyPr>
          <a:lstStyle/>
          <a:p>
            <a:pPr marL="0" indent="0">
              <a:lnSpc>
                <a:spcPct val="150000"/>
              </a:lnSpc>
              <a:buNone/>
            </a:pPr>
            <a:r>
              <a:rPr lang="en-US" i="0" dirty="0">
                <a:effectLst/>
              </a:rPr>
              <a:t>Machilipatnam carries deep historical and cultural significance as it derives its name from the historic port city of </a:t>
            </a:r>
            <a:r>
              <a:rPr lang="en-US" b="1" i="0" dirty="0">
                <a:effectLst/>
              </a:rPr>
              <a:t>Machilipatnam, in Krishna district </a:t>
            </a:r>
            <a:r>
              <a:rPr lang="en-US" i="0" dirty="0">
                <a:effectLst/>
              </a:rPr>
              <a:t>of </a:t>
            </a:r>
            <a:r>
              <a:rPr lang="en-US" b="1" i="0" dirty="0">
                <a:effectLst/>
              </a:rPr>
              <a:t>Andhra Pradesh</a:t>
            </a:r>
            <a:r>
              <a:rPr lang="en-US" i="0" dirty="0">
                <a:effectLst/>
              </a:rPr>
              <a:t>, known for its rich maritime legacy and flourishing trade along India's eastern seaboard. </a:t>
            </a:r>
          </a:p>
        </p:txBody>
      </p:sp>
      <p:pic>
        <p:nvPicPr>
          <p:cNvPr id="5" name="Picture 4" descr="Logo&#10;&#10;Description automatically generated">
            <a:extLst>
              <a:ext uri="{FF2B5EF4-FFF2-40B4-BE49-F238E27FC236}">
                <a16:creationId xmlns:a16="http://schemas.microsoft.com/office/drawing/2014/main" id="{2400A736-CB98-340B-C78A-E5908AC7C4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551" y="64715"/>
            <a:ext cx="823682" cy="192737"/>
          </a:xfrm>
          <a:prstGeom prst="rect">
            <a:avLst/>
          </a:prstGeom>
        </p:spPr>
      </p:pic>
      <p:pic>
        <p:nvPicPr>
          <p:cNvPr id="4" name="Picture 3">
            <a:extLst>
              <a:ext uri="{FF2B5EF4-FFF2-40B4-BE49-F238E27FC236}">
                <a16:creationId xmlns:a16="http://schemas.microsoft.com/office/drawing/2014/main" id="{16CA47CB-DBB6-79C3-3DF6-C003857077FE}"/>
              </a:ext>
            </a:extLst>
          </p:cNvPr>
          <p:cNvPicPr>
            <a:picLocks noChangeAspect="1"/>
          </p:cNvPicPr>
          <p:nvPr/>
        </p:nvPicPr>
        <p:blipFill>
          <a:blip r:embed="rId3"/>
          <a:stretch>
            <a:fillRect/>
          </a:stretch>
        </p:blipFill>
        <p:spPr>
          <a:xfrm>
            <a:off x="496411" y="3810000"/>
            <a:ext cx="3756391" cy="2475230"/>
          </a:xfrm>
          <a:prstGeom prst="rect">
            <a:avLst/>
          </a:prstGeom>
        </p:spPr>
      </p:pic>
      <p:pic>
        <p:nvPicPr>
          <p:cNvPr id="6" name="Picture 5">
            <a:extLst>
              <a:ext uri="{FF2B5EF4-FFF2-40B4-BE49-F238E27FC236}">
                <a16:creationId xmlns:a16="http://schemas.microsoft.com/office/drawing/2014/main" id="{D17EF099-62D9-13FD-28EE-3FFC9B39E447}"/>
              </a:ext>
            </a:extLst>
          </p:cNvPr>
          <p:cNvPicPr>
            <a:picLocks noChangeAspect="1"/>
          </p:cNvPicPr>
          <p:nvPr/>
        </p:nvPicPr>
        <p:blipFill>
          <a:blip r:embed="rId4"/>
          <a:stretch>
            <a:fillRect/>
          </a:stretch>
        </p:blipFill>
        <p:spPr>
          <a:xfrm>
            <a:off x="4486473" y="3810000"/>
            <a:ext cx="3672007" cy="2447048"/>
          </a:xfrm>
          <a:prstGeom prst="rect">
            <a:avLst/>
          </a:prstGeom>
        </p:spPr>
      </p:pic>
    </p:spTree>
    <p:extLst>
      <p:ext uri="{BB962C8B-B14F-4D97-AF65-F5344CB8AC3E}">
        <p14:creationId xmlns:p14="http://schemas.microsoft.com/office/powerpoint/2010/main" val="2883758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11662</TotalTime>
  <Words>5451</Words>
  <Application>Microsoft Office PowerPoint</Application>
  <PresentationFormat>Widescreen</PresentationFormat>
  <Paragraphs>458</Paragraphs>
  <Slides>162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162</vt:i4>
      </vt:variant>
    </vt:vector>
  </HeadingPairs>
  <TitlesOfParts>
    <vt:vector size="166" baseType="lpstr">
      <vt:lpstr>Arial</vt:lpstr>
      <vt:lpstr>Calibri</vt:lpstr>
      <vt:lpstr>Calibri Light</vt:lpstr>
      <vt:lpstr>Office Theme</vt:lpstr>
      <vt:lpstr>PowerPoint Presentation</vt:lpstr>
      <vt:lpstr>QUESTION OF THE DAY</vt:lpstr>
      <vt:lpstr>Identify The UAV</vt:lpstr>
      <vt:lpstr>Major Defence Leadership Appointments</vt:lpstr>
      <vt:lpstr>Major Defence Leadership Appointments</vt:lpstr>
      <vt:lpstr>Major Defence Leadership Appointments</vt:lpstr>
      <vt:lpstr>Major Defence Leadership Appointments</vt:lpstr>
      <vt:lpstr>Major Defence Leadership Appointments</vt:lpstr>
      <vt:lpstr>Major Defence Leadership Appointments</vt:lpstr>
      <vt:lpstr>Major Defence Leadership Appointments</vt:lpstr>
      <vt:lpstr>Indian Army Creates Integrated Battle Groups in Major Military Reform</vt:lpstr>
      <vt:lpstr>Indian Army Creates Integrated Battle Groups in Major Military Reform</vt:lpstr>
      <vt:lpstr>Indian Army Creates Integrated Battle Groups in Major Military Reform</vt:lpstr>
      <vt:lpstr>Indian Army Creates Integrated Battle Groups in Major Military Reform</vt:lpstr>
      <vt:lpstr>Indian Army Creates Integrated Battle Groups in Major Military Reform</vt:lpstr>
      <vt:lpstr>Indian Army Creates Integrated Battle Groups in Major Military Reform</vt:lpstr>
      <vt:lpstr>Indian Army Creates Integrated Battle Groups in Major Military Reform</vt:lpstr>
      <vt:lpstr>Indian Army Creates Integrated Battle Groups in Major Military Reform</vt:lpstr>
      <vt:lpstr>DAC Approves ₹52,000 Crore Defence Modernisation Plan</vt:lpstr>
      <vt:lpstr>What is Acceptance of Necessity (AoN)?</vt:lpstr>
      <vt:lpstr>What is Acceptance of Necessity (AoN)?</vt:lpstr>
      <vt:lpstr>Major Approvals for the Indian Army</vt:lpstr>
      <vt:lpstr>Major Approvals for the Indian Army</vt:lpstr>
      <vt:lpstr>Major Defence Acquisition Proposals</vt:lpstr>
      <vt:lpstr>Major Defence Acquisition Proposals</vt:lpstr>
      <vt:lpstr>Major Defence Acquisition Proposals</vt:lpstr>
      <vt:lpstr>Major Defence Acquisition Proposals</vt:lpstr>
      <vt:lpstr>Major Defence Acquisition Proposals</vt:lpstr>
      <vt:lpstr>For the Indian Navy</vt:lpstr>
      <vt:lpstr>For the Indian Navy</vt:lpstr>
      <vt:lpstr>For the Indian Air Force</vt:lpstr>
      <vt:lpstr>For the Indian Air Force</vt:lpstr>
      <vt:lpstr>PowerPoint Presentation</vt:lpstr>
      <vt:lpstr>Undersea Cable Network for Submarine Detection </vt:lpstr>
      <vt:lpstr>Undersea Cable Network for Submarine Detection </vt:lpstr>
      <vt:lpstr>Undersea Cable Network for Submarine Detection </vt:lpstr>
      <vt:lpstr>Undersea Cable Network for Submarine Detection </vt:lpstr>
      <vt:lpstr>Undersea Cable Network for Submarine Detection </vt:lpstr>
      <vt:lpstr>Undersea Cable Network for Submarine Detection </vt:lpstr>
      <vt:lpstr>Undersea Cable Network for Submarine Detection </vt:lpstr>
      <vt:lpstr>Undersea Cable Network for Submarine Detection </vt:lpstr>
      <vt:lpstr>‘The Octagon’ – World’s Largest Military HQ</vt:lpstr>
      <vt:lpstr>‘The Octagon’ – World’s Largest Military HQ</vt:lpstr>
      <vt:lpstr>Why is it Called "The Octagon"?</vt:lpstr>
      <vt:lpstr>Why is it Called "The Octagon"?</vt:lpstr>
      <vt:lpstr>Size and Scale</vt:lpstr>
      <vt:lpstr>Advanced Military Capabilities</vt:lpstr>
      <vt:lpstr>Advanced Military Capabilities</vt:lpstr>
      <vt:lpstr>India And Indonesia Sign BrahMos And Astra Deal</vt:lpstr>
      <vt:lpstr>India And Indonesia Sign BrahMos And Astra Deal</vt:lpstr>
      <vt:lpstr>India And Indonesia Sign BrahMos And Astra Deal</vt:lpstr>
      <vt:lpstr>India And Indonesia Sign BrahMos And Astra Deal</vt:lpstr>
      <vt:lpstr>India And Indonesia Sign BrahMos And Astra Deal</vt:lpstr>
      <vt:lpstr>PowerPoint Presentation</vt:lpstr>
      <vt:lpstr>Ugram Indigenous Assault Rifle Clears Army Trials</vt:lpstr>
      <vt:lpstr>Ugram Indigenous Assault Rifle Clears Army Trials</vt:lpstr>
      <vt:lpstr>Ugram Indigenous Assault Rifle Clears Army Trials</vt:lpstr>
      <vt:lpstr>Ugram Indigenous Assault Rifle Clears Army Trials</vt:lpstr>
      <vt:lpstr>Ugram Indigenous Assault Rifle Clears Army Trials</vt:lpstr>
      <vt:lpstr>Bangladesh Replaces India And Hands Over Mongla Port Project To China</vt:lpstr>
      <vt:lpstr>Bangladesh Replaces India And Hands Over Mongla Port Project To China</vt:lpstr>
      <vt:lpstr>Bangladesh Replaces India And Hands Over Mongla Port Project To China</vt:lpstr>
      <vt:lpstr>Bangladesh Replaces India And Hands Over Mongla Port Project To China</vt:lpstr>
      <vt:lpstr>INS Malvan: Indian Navy Inducts Submarine Hunter</vt:lpstr>
      <vt:lpstr>INS Malvan: Indian Navy Inducts Submarine Hunter</vt:lpstr>
      <vt:lpstr>INS Malvan: Indian Navy Inducts Submarine Hunter</vt:lpstr>
      <vt:lpstr>INS Malvan: Indian Navy Inducts Submarine Hunter</vt:lpstr>
      <vt:lpstr>INS Malvan: Indian Navy Inducts Submarine Hunter</vt:lpstr>
      <vt:lpstr>INS Malvan: Indian Navy Inducts Submarine Hunter</vt:lpstr>
      <vt:lpstr>Captain Shivani Becomes First-Ever Woman Aide-de-Camp to Chief of Army Staff</vt:lpstr>
      <vt:lpstr>Captain Shivani Becomes First-Ever Woman Aide-de-Camp to Chief of Army Staff</vt:lpstr>
      <vt:lpstr>Captain Shivani Becomes First-Ever Woman Aide-de-Camp to Chief of Army Staff</vt:lpstr>
      <vt:lpstr>Captain Shivani Becomes First-Ever Woman Aide-de-Camp to Chief of Army Staff</vt:lpstr>
      <vt:lpstr>Captain Shivani Becomes First-Ever Woman Aide-de-Camp to Chief of Army Staff</vt:lpstr>
      <vt:lpstr>DRDO Conducts Successful Maiden Flight-test of ‘Kusha’</vt:lpstr>
      <vt:lpstr>DRDO Conducts Successful Maiden Flight-test of ‘Kusha’</vt:lpstr>
      <vt:lpstr>DRDO Conducts Successful Maiden Flight-test of ‘Kusha’</vt:lpstr>
      <vt:lpstr>DRDO Conducts Successful Maiden Flight-test of ‘Kusha’</vt:lpstr>
      <vt:lpstr>DRDO Conducts Successful Maiden Flight-test of ‘Kusha’</vt:lpstr>
      <vt:lpstr>DRDO Conducts Successful Maiden Flight-test of ‘Kusha’</vt:lpstr>
      <vt:lpstr>Successful Development of First Indigenous Expendable Turbo Jet Engine</vt:lpstr>
      <vt:lpstr>Successful Development of First Indigenous Expendable Turbo Jet Engine</vt:lpstr>
      <vt:lpstr>Successful Development of First Indigenous Expendable Turbo Jet Engine</vt:lpstr>
      <vt:lpstr>Successful Development of First Indigenous Expendable Turbo Jet Engine</vt:lpstr>
      <vt:lpstr>Successful Development of First Indigenous Expendable Turbo Jet Engine</vt:lpstr>
      <vt:lpstr>India Targets Five Small Modular Reactors By 2033</vt:lpstr>
      <vt:lpstr>India Targets Five Small Modular Reactors By 2033</vt:lpstr>
      <vt:lpstr>India Targets Five Small Modular Reactors By 2033</vt:lpstr>
      <vt:lpstr>India Targets Five Small Modular Reactors By 2033</vt:lpstr>
      <vt:lpstr>India Targets Five Small Modular Reactors By 2033</vt:lpstr>
      <vt:lpstr>India Targets Five Small Modular Reactors By 2033</vt:lpstr>
      <vt:lpstr>India Targets Five Small Modular Reactors By 2033</vt:lpstr>
      <vt:lpstr>Indian Navy Sailors Have Become The First-ever Indian Women Épée Fencers</vt:lpstr>
      <vt:lpstr>Indian Navy Sailors Have Become The First-ever Indian Women Épée Fencers</vt:lpstr>
      <vt:lpstr>Indian Navy Sailors Have Become The First-ever Indian Women Épée Fencers</vt:lpstr>
      <vt:lpstr>Indian Navy Sailors Have Become The First-ever Indian Women Épée Fencers</vt:lpstr>
      <vt:lpstr>PowerPoint Presentation</vt:lpstr>
      <vt:lpstr>Launch of Machilipatnam</vt:lpstr>
      <vt:lpstr>Launch of Machilipatnam</vt:lpstr>
      <vt:lpstr>Launch of Machilipatnam</vt:lpstr>
      <vt:lpstr>Launch of Machilipatnam</vt:lpstr>
      <vt:lpstr>Launch of Machilipatnam</vt:lpstr>
      <vt:lpstr>Launch of Machilipatnam</vt:lpstr>
      <vt:lpstr>PowerPoint Presentation</vt:lpstr>
      <vt:lpstr>PowerPoint Presentation</vt:lpstr>
      <vt:lpstr>PowerPoint Presentation</vt:lpstr>
      <vt:lpstr>PowerPoint Presentation</vt:lpstr>
      <vt:lpstr>REVIEW QUESTIONS</vt:lpstr>
      <vt:lpstr>Who assumed the appointment of the Vice Chief of the Army Staff (VCOAS) on 1 July 2026?</vt:lpstr>
      <vt:lpstr>Who assumed the appointment of the Vice Chief of the Army Staff (VCOAS) on 1 July 2026?</vt:lpstr>
      <vt:lpstr>Who assumed charge as the GOC-in-C of the Southern Command on 1 July 2026?</vt:lpstr>
      <vt:lpstr>Who assumed charge as the GOC-in-C of the Southern Command on 1 July 2026?</vt:lpstr>
      <vt:lpstr>Lieutenant General Mohit Malhotra assumed command of which Army Command?</vt:lpstr>
      <vt:lpstr>Lieutenant General Mohit Malhotra assumed command of which Army Command?</vt:lpstr>
      <vt:lpstr>Air Marshal P.V. Shivanand assumed the appointment of Air Officer Commanding-in-Chief (AOC-in-C) of the:</vt:lpstr>
      <vt:lpstr>Air Marshal P.V. Shivanand assumed the appointment of Air Officer Commanding-in-Chief (AOC-in-C) of the:</vt:lpstr>
      <vt:lpstr>The Octagon, recently seen in the news, is the new military headquarters of which country?</vt:lpstr>
      <vt:lpstr>The Octagon, recently seen in the news, is the new military headquarters of which country?</vt:lpstr>
      <vt:lpstr>INS Mahendragiri (F38) belongs to which class of warships?</vt:lpstr>
      <vt:lpstr>INS Mahendragiri (F38) belongs to which class of warships?</vt:lpstr>
      <vt:lpstr>INS Mahendragiri has been named after which geographical feature of India?</vt:lpstr>
      <vt:lpstr>INS Mahendragiri has been named after which geographical feature of India?</vt:lpstr>
      <vt:lpstr>Which organization designed INS Mahendragiri, and which shipyard built it?</vt:lpstr>
      <vt:lpstr>Which organization designed INS Mahendragiri, and which shipyard built it?</vt:lpstr>
      <vt:lpstr>The Astra missile is primarily classified as a:</vt:lpstr>
      <vt:lpstr>The Astra missile is primarily classified as a:</vt:lpstr>
      <vt:lpstr>India and France launched their first Joint Working Group (JWG) on which strategic sector?</vt:lpstr>
      <vt:lpstr>India and France launched their first Joint Working Group (JWG) on which strategic sector?</vt:lpstr>
      <vt:lpstr>Which of the following is NOT generally considered a critical mineral?</vt:lpstr>
      <vt:lpstr>Which of the following is NOT generally considered a critical mineral?</vt:lpstr>
      <vt:lpstr>Ugram assault rifle has been jointly developed by DRDO's ARDE and which private company?</vt:lpstr>
      <vt:lpstr>Ugram assault rifle has been jointly developed by DRDO's ARDE and which private company?</vt:lpstr>
      <vt:lpstr>The Ugram assault rifle uses which calibre ammunition?</vt:lpstr>
      <vt:lpstr>The Ugram assault rifle uses which calibre ammunition?</vt:lpstr>
      <vt:lpstr>India and New Zealand have set a target to increase their bilateral trade in goods and services to what amount by 2030?</vt:lpstr>
      <vt:lpstr>India and New Zealand have set a target to increase their bilateral trade in goods and services to what amount by 2030?</vt:lpstr>
      <vt:lpstr>Which international alliance mentioned in the Roadmap focuses on promoting solar energy deployment and clean energy cooperation?</vt:lpstr>
      <vt:lpstr>Which international alliance mentioned in the Roadmap focuses on promoting solar energy deployment and clean energy cooperation?</vt:lpstr>
      <vt:lpstr>The Bureau of Port Security (BoPS) will function under which ministry?</vt:lpstr>
      <vt:lpstr>The Bureau of Port Security (BoPS) will function under which ministry?</vt:lpstr>
      <vt:lpstr>What is the name of India's humanitarian relief mission launched to assist Venezuela after the devastating earthquake?</vt:lpstr>
      <vt:lpstr>What is the name of India's humanitarian relief mission launched to assist Venezuela after the devastating earthquake?</vt:lpstr>
      <vt:lpstr>INS Malvan, inducted into the Indian Navy in July 2026, belongs to which class of warships?</vt:lpstr>
      <vt:lpstr>INS Malvan, inducted into the Indian Navy in July 2026, belongs to which class of warships?</vt:lpstr>
      <vt:lpstr>Which of the following statements about INS Malvan is correct? 1. It has been built by Cochin Shipyard Limited (CSL), Kochi. 2. It is designed primarily for Anti-Submarine Warfare (ASW) operations in shallow coastal waters. 3. It is powered by nuclear propulsion. Select the correct answer using the code below:</vt:lpstr>
      <vt:lpstr>Which of the following statements about INS Malvan is correct? 1. It has been built by Cochin Shipyard Limited (CSL), Kochi. 2. It is designed primarily for Anti-Submarine Warfare (ASW) operations in shallow coastal waters. 3. It is powered by nuclear propulsion. Select the correct answer using the code below:</vt:lpstr>
      <vt:lpstr>The maiden flight-test of the 'Kusha' Long-Range Surface-to-Air Missile was conducted by:</vt:lpstr>
      <vt:lpstr>The maiden flight-test of the 'Kusha' Long-Range Surface-to-Air Missile was conducted by:</vt:lpstr>
      <vt:lpstr>India's first indigenous Expendable Turbo Jet Engine has been designed by:</vt:lpstr>
      <vt:lpstr>India's first indigenous Expendable Turbo Jet Engine has been designed by:</vt:lpstr>
      <vt:lpstr>The Netro NW-3000 supplied by MKU Limited is a:</vt:lpstr>
      <vt:lpstr>The Netro NW-3000 supplied by MKU Limited is a:</vt:lpstr>
      <vt:lpstr>Machilipatnam (BY 529), launched by the Indian Navy, is the:</vt:lpstr>
      <vt:lpstr>Machilipatnam (BY 529), launched by the Indian Navy, is the:</vt:lpstr>
      <vt:lpstr>Machilipatnam (BY 529) has been constructed by:</vt:lpstr>
      <vt:lpstr>Machilipatnam (BY 529) has been constructed by:</vt:lpstr>
      <vt:lpstr>QUESTION OF THE DAY</vt:lpstr>
      <vt:lpstr>Identify The Aircraft and Aircraft Carrier</vt:lpstr>
      <vt:lpstr>Identify The Aircraft and Aircraft Carrier</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CURRENT AFFAIRS</dc:title>
  <dc:creator>SSB Crack</dc:creator>
  <cp:lastModifiedBy>Divyanshu Pandey</cp:lastModifiedBy>
  <cp:revision>6695</cp:revision>
  <dcterms:created xsi:type="dcterms:W3CDTF">2021-06-19T11:39:07Z</dcterms:created>
  <dcterms:modified xsi:type="dcterms:W3CDTF">2026-07-31T03:37:22Z</dcterms:modified>
</cp:coreProperties>
</file>